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chivo" pitchFamily="2" charset="77"/>
      <p:regular r:id="rId26"/>
      <p:bold r:id="rId27"/>
      <p:italic r:id="rId28"/>
      <p:boldItalic r:id="rId29"/>
    </p:embeddedFont>
    <p:embeddedFont>
      <p:font typeface="Impact" panose="020B0806030902050204" pitchFamily="34" charset="0"/>
      <p:regular r:id="rId30"/>
    </p:embeddedFont>
    <p:embeddedFont>
      <p:font typeface="Lexend" pitchFamily="2" charset="77"/>
      <p:regular r:id="rId31"/>
      <p:bold r:id="rId32"/>
    </p:embeddedFont>
    <p:embeddedFont>
      <p:font typeface="Lexend Black" pitchFamily="2" charset="77"/>
      <p:bold r:id="rId33"/>
    </p:embeddedFont>
    <p:embeddedFont>
      <p:font typeface="Lexend ExtraLight" pitchFamily="2" charset="77"/>
      <p:regular r:id="rId34"/>
      <p:bold r:id="rId35"/>
    </p:embeddedFont>
    <p:embeddedFont>
      <p:font typeface="Lexend Light" pitchFamily="2" charset="77"/>
      <p:regular r:id="rId36"/>
      <p:bold r:id="rId37"/>
    </p:embeddedFont>
    <p:embeddedFont>
      <p:font typeface="Lexend Medium" pitchFamily="2" charset="77"/>
      <p:regular r:id="rId38"/>
      <p:bold r:id="rId39"/>
    </p:embeddedFont>
    <p:embeddedFont>
      <p:font typeface="Manrope Medium"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0" d="100"/>
          <a:sy n="80" d="100"/>
        </p:scale>
        <p:origin x="82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f09f9af21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f09f9af2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f09f9af21b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f09f9af21b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209eeb15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1209eeb15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209eeb15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209eeb15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209eeb15b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1209eeb15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209eeb15b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209eeb15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1bdbe755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1bdbe75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bdbe7550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bdbe7550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1209eeb15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1209eeb15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1bdbe7550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1bdbe7550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8143a0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208143a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209eeb15b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209eeb15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08143a07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08143a0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209eeb15b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209eeb15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bdbe7550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1bdbe7550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209eeb15b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209eeb15b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f09f9af21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f09f9af21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f09f9af21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f09f9af21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f09f9af21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f09f9af21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f0ae94112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f0ae94112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1209eeb15b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1209eeb15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f206762fb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f206762fb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1209eeb15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1209eeb15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36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0"/>
              </a:spcBef>
              <a:spcAft>
                <a:spcPts val="0"/>
              </a:spcAft>
              <a:buClr>
                <a:schemeClr val="dk2"/>
              </a:buClr>
              <a:buSzPts val="2800"/>
              <a:buChar char="○"/>
              <a:defRPr sz="2800">
                <a:solidFill>
                  <a:schemeClr val="dk2"/>
                </a:solidFill>
              </a:defRPr>
            </a:lvl2pPr>
            <a:lvl3pPr marL="1371600" lvl="2" indent="-406400">
              <a:lnSpc>
                <a:spcPct val="115000"/>
              </a:lnSpc>
              <a:spcBef>
                <a:spcPts val="0"/>
              </a:spcBef>
              <a:spcAft>
                <a:spcPts val="0"/>
              </a:spcAft>
              <a:buClr>
                <a:schemeClr val="dk2"/>
              </a:buClr>
              <a:buSzPts val="2800"/>
              <a:buChar char="■"/>
              <a:defRPr sz="2800">
                <a:solidFill>
                  <a:schemeClr val="dk2"/>
                </a:solidFill>
              </a:defRPr>
            </a:lvl3pPr>
            <a:lvl4pPr marL="1828800" lvl="3" indent="-406400">
              <a:lnSpc>
                <a:spcPct val="115000"/>
              </a:lnSpc>
              <a:spcBef>
                <a:spcPts val="0"/>
              </a:spcBef>
              <a:spcAft>
                <a:spcPts val="0"/>
              </a:spcAft>
              <a:buClr>
                <a:schemeClr val="dk2"/>
              </a:buClr>
              <a:buSzPts val="2800"/>
              <a:buChar char="●"/>
              <a:defRPr sz="2800">
                <a:solidFill>
                  <a:schemeClr val="dk2"/>
                </a:solidFill>
              </a:defRPr>
            </a:lvl4pPr>
            <a:lvl5pPr marL="2286000" lvl="4" indent="-406400">
              <a:lnSpc>
                <a:spcPct val="115000"/>
              </a:lnSpc>
              <a:spcBef>
                <a:spcPts val="0"/>
              </a:spcBef>
              <a:spcAft>
                <a:spcPts val="0"/>
              </a:spcAft>
              <a:buClr>
                <a:schemeClr val="dk2"/>
              </a:buClr>
              <a:buSzPts val="2800"/>
              <a:buChar char="○"/>
              <a:defRPr sz="2800">
                <a:solidFill>
                  <a:schemeClr val="dk2"/>
                </a:solidFill>
              </a:defRPr>
            </a:lvl5pPr>
            <a:lvl6pPr marL="2743200" lvl="5" indent="-406400">
              <a:lnSpc>
                <a:spcPct val="115000"/>
              </a:lnSpc>
              <a:spcBef>
                <a:spcPts val="0"/>
              </a:spcBef>
              <a:spcAft>
                <a:spcPts val="0"/>
              </a:spcAft>
              <a:buClr>
                <a:schemeClr val="dk2"/>
              </a:buClr>
              <a:buSzPts val="2800"/>
              <a:buChar char="■"/>
              <a:defRPr sz="2800">
                <a:solidFill>
                  <a:schemeClr val="dk2"/>
                </a:solidFill>
              </a:defRPr>
            </a:lvl6pPr>
            <a:lvl7pPr marL="3200400" lvl="6" indent="-406400">
              <a:lnSpc>
                <a:spcPct val="115000"/>
              </a:lnSpc>
              <a:spcBef>
                <a:spcPts val="0"/>
              </a:spcBef>
              <a:spcAft>
                <a:spcPts val="0"/>
              </a:spcAft>
              <a:buClr>
                <a:schemeClr val="dk2"/>
              </a:buClr>
              <a:buSzPts val="2800"/>
              <a:buChar char="●"/>
              <a:defRPr sz="2800">
                <a:solidFill>
                  <a:schemeClr val="dk2"/>
                </a:solidFill>
              </a:defRPr>
            </a:lvl7pPr>
            <a:lvl8pPr marL="3657600" lvl="7" indent="-406400">
              <a:lnSpc>
                <a:spcPct val="115000"/>
              </a:lnSpc>
              <a:spcBef>
                <a:spcPts val="0"/>
              </a:spcBef>
              <a:spcAft>
                <a:spcPts val="0"/>
              </a:spcAft>
              <a:buClr>
                <a:schemeClr val="dk2"/>
              </a:buClr>
              <a:buSzPts val="2800"/>
              <a:buChar char="○"/>
              <a:defRPr sz="2800">
                <a:solidFill>
                  <a:schemeClr val="dk2"/>
                </a:solidFill>
              </a:defRPr>
            </a:lvl8pPr>
            <a:lvl9pPr marL="4114800" lvl="8" indent="-406400">
              <a:lnSpc>
                <a:spcPct val="115000"/>
              </a:lnSpc>
              <a:spcBef>
                <a:spcPts val="0"/>
              </a:spcBef>
              <a:spcAft>
                <a:spcPts val="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191"/>
          <a:stretch/>
        </p:blipFill>
        <p:spPr>
          <a:xfrm>
            <a:off x="0" y="0"/>
            <a:ext cx="18288000" cy="10286999"/>
          </a:xfrm>
          <a:prstGeom prst="rect">
            <a:avLst/>
          </a:prstGeom>
          <a:noFill/>
          <a:ln>
            <a:noFill/>
          </a:ln>
        </p:spPr>
      </p:pic>
      <p:pic>
        <p:nvPicPr>
          <p:cNvPr id="55" name="Google Shape;55;p13"/>
          <p:cNvPicPr preferRelativeResize="0"/>
          <p:nvPr/>
        </p:nvPicPr>
        <p:blipFill>
          <a:blip r:embed="rId4">
            <a:alphaModFix/>
          </a:blip>
          <a:stretch>
            <a:fillRect/>
          </a:stretch>
        </p:blipFill>
        <p:spPr>
          <a:xfrm>
            <a:off x="15155074" y="8833175"/>
            <a:ext cx="1287324" cy="802900"/>
          </a:xfrm>
          <a:prstGeom prst="rect">
            <a:avLst/>
          </a:prstGeom>
          <a:noFill/>
          <a:ln>
            <a:noFill/>
          </a:ln>
        </p:spPr>
      </p:pic>
      <p:pic>
        <p:nvPicPr>
          <p:cNvPr id="56" name="Google Shape;56;p13"/>
          <p:cNvPicPr preferRelativeResize="0"/>
          <p:nvPr/>
        </p:nvPicPr>
        <p:blipFill>
          <a:blip r:embed="rId5">
            <a:alphaModFix/>
          </a:blip>
          <a:stretch>
            <a:fillRect/>
          </a:stretch>
        </p:blipFill>
        <p:spPr>
          <a:xfrm>
            <a:off x="469525" y="647150"/>
            <a:ext cx="5628452"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9"/>
        <p:cNvGrpSpPr/>
        <p:nvPr/>
      </p:nvGrpSpPr>
      <p:grpSpPr>
        <a:xfrm>
          <a:off x="0" y="0"/>
          <a:ext cx="0" cy="0"/>
          <a:chOff x="0" y="0"/>
          <a:chExt cx="0" cy="0"/>
        </a:xfrm>
      </p:grpSpPr>
      <p:pic>
        <p:nvPicPr>
          <p:cNvPr id="160" name="Google Shape;160;p22"/>
          <p:cNvPicPr preferRelativeResize="0"/>
          <p:nvPr/>
        </p:nvPicPr>
        <p:blipFill>
          <a:blip r:embed="rId3">
            <a:alphaModFix amt="32000"/>
          </a:blip>
          <a:stretch>
            <a:fillRect/>
          </a:stretch>
        </p:blipFill>
        <p:spPr>
          <a:xfrm>
            <a:off x="2" y="0"/>
            <a:ext cx="18288000" cy="10286998"/>
          </a:xfrm>
          <a:prstGeom prst="rect">
            <a:avLst/>
          </a:prstGeom>
          <a:noFill/>
          <a:ln>
            <a:noFill/>
          </a:ln>
        </p:spPr>
      </p:pic>
      <p:sp>
        <p:nvSpPr>
          <p:cNvPr id="161" name="Google Shape;161;p22"/>
          <p:cNvSpPr txBox="1"/>
          <p:nvPr/>
        </p:nvSpPr>
        <p:spPr>
          <a:xfrm>
            <a:off x="16975131" y="676121"/>
            <a:ext cx="26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chemeClr val="lt1"/>
              </a:solidFill>
              <a:latin typeface="Impact"/>
              <a:ea typeface="Impact"/>
              <a:cs typeface="Impact"/>
              <a:sym typeface="Impact"/>
            </a:endParaRPr>
          </a:p>
        </p:txBody>
      </p:sp>
      <p:pic>
        <p:nvPicPr>
          <p:cNvPr id="162" name="Google Shape;162;p22"/>
          <p:cNvPicPr preferRelativeResize="0"/>
          <p:nvPr/>
        </p:nvPicPr>
        <p:blipFill rotWithShape="1">
          <a:blip r:embed="rId4">
            <a:alphaModFix/>
          </a:blip>
          <a:srcRect l="8758" r="8767"/>
          <a:stretch/>
        </p:blipFill>
        <p:spPr>
          <a:xfrm>
            <a:off x="7269250" y="2841391"/>
            <a:ext cx="4717500" cy="4226700"/>
          </a:xfrm>
          <a:prstGeom prst="roundRect">
            <a:avLst>
              <a:gd name="adj" fmla="val 16667"/>
            </a:avLst>
          </a:prstGeom>
          <a:noFill/>
          <a:ln>
            <a:noFill/>
          </a:ln>
        </p:spPr>
      </p:pic>
      <p:grpSp>
        <p:nvGrpSpPr>
          <p:cNvPr id="163" name="Google Shape;163;p22"/>
          <p:cNvGrpSpPr/>
          <p:nvPr/>
        </p:nvGrpSpPr>
        <p:grpSpPr>
          <a:xfrm>
            <a:off x="601700" y="9375750"/>
            <a:ext cx="9833350" cy="147000"/>
            <a:chOff x="633500" y="9432525"/>
            <a:chExt cx="9833350" cy="147000"/>
          </a:xfrm>
        </p:grpSpPr>
        <p:sp>
          <p:nvSpPr>
            <p:cNvPr id="164" name="Google Shape;164;p22"/>
            <p:cNvSpPr txBox="1"/>
            <p:nvPr/>
          </p:nvSpPr>
          <p:spPr>
            <a:xfrm>
              <a:off x="7884750" y="9432525"/>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165" name="Google Shape;165;p22"/>
            <p:cNvSpPr txBox="1"/>
            <p:nvPr/>
          </p:nvSpPr>
          <p:spPr>
            <a:xfrm>
              <a:off x="633500" y="9432525"/>
              <a:ext cx="25821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UN Missions and army</a:t>
              </a:r>
              <a:endParaRPr sz="1000">
                <a:solidFill>
                  <a:srgbClr val="FFFFFF"/>
                </a:solidFill>
                <a:latin typeface="Archivo"/>
                <a:ea typeface="Archivo"/>
                <a:cs typeface="Archivo"/>
                <a:sym typeface="Archivo"/>
              </a:endParaRPr>
            </a:p>
          </p:txBody>
        </p:sp>
      </p:grpSp>
      <p:pic>
        <p:nvPicPr>
          <p:cNvPr id="166" name="Google Shape;166;p22"/>
          <p:cNvPicPr preferRelativeResize="0"/>
          <p:nvPr/>
        </p:nvPicPr>
        <p:blipFill rotWithShape="1">
          <a:blip r:embed="rId5">
            <a:alphaModFix/>
          </a:blip>
          <a:srcRect l="8690" r="8698"/>
          <a:stretch/>
        </p:blipFill>
        <p:spPr>
          <a:xfrm>
            <a:off x="12521493" y="2841398"/>
            <a:ext cx="4717500" cy="4226700"/>
          </a:xfrm>
          <a:prstGeom prst="roundRect">
            <a:avLst>
              <a:gd name="adj" fmla="val 16667"/>
            </a:avLst>
          </a:prstGeom>
          <a:noFill/>
          <a:ln>
            <a:noFill/>
          </a:ln>
        </p:spPr>
      </p:pic>
      <p:pic>
        <p:nvPicPr>
          <p:cNvPr id="167" name="Google Shape;167;p22"/>
          <p:cNvPicPr preferRelativeResize="0"/>
          <p:nvPr/>
        </p:nvPicPr>
        <p:blipFill>
          <a:blip r:embed="rId6">
            <a:alphaModFix/>
          </a:blip>
          <a:stretch>
            <a:fillRect/>
          </a:stretch>
        </p:blipFill>
        <p:spPr>
          <a:xfrm>
            <a:off x="16575750" y="352600"/>
            <a:ext cx="1110548" cy="878999"/>
          </a:xfrm>
          <a:prstGeom prst="rect">
            <a:avLst/>
          </a:prstGeom>
          <a:noFill/>
          <a:ln>
            <a:noFill/>
          </a:ln>
        </p:spPr>
      </p:pic>
      <p:sp>
        <p:nvSpPr>
          <p:cNvPr id="168" name="Google Shape;168;p22"/>
          <p:cNvSpPr txBox="1"/>
          <p:nvPr/>
        </p:nvSpPr>
        <p:spPr>
          <a:xfrm>
            <a:off x="1003300" y="2841400"/>
            <a:ext cx="59502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In 2017, 2019, and 2020, we had the opportunity to manage logistics for military vehicles for the collaboration with Paraguayan and Uruguayan armed forces/ UN missions.</a:t>
            </a:r>
            <a:endParaRPr sz="3300">
              <a:solidFill>
                <a:srgbClr val="43BDAF"/>
              </a:solidFill>
              <a:latin typeface="Lexend ExtraLight"/>
              <a:ea typeface="Lexend ExtraLight"/>
              <a:cs typeface="Lexend ExtraLight"/>
              <a:sym typeface="Lexend ExtraLight"/>
            </a:endParaRPr>
          </a:p>
        </p:txBody>
      </p:sp>
      <p:cxnSp>
        <p:nvCxnSpPr>
          <p:cNvPr id="169" name="Google Shape;169;p22"/>
          <p:cNvCxnSpPr/>
          <p:nvPr/>
        </p:nvCxnSpPr>
        <p:spPr>
          <a:xfrm>
            <a:off x="1003300" y="2367600"/>
            <a:ext cx="3806700" cy="0"/>
          </a:xfrm>
          <a:prstGeom prst="straightConnector1">
            <a:avLst/>
          </a:prstGeom>
          <a:noFill/>
          <a:ln w="76200" cap="flat" cmpd="sng">
            <a:solidFill>
              <a:schemeClr val="l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173"/>
        <p:cNvGrpSpPr/>
        <p:nvPr/>
      </p:nvGrpSpPr>
      <p:grpSpPr>
        <a:xfrm>
          <a:off x="0" y="0"/>
          <a:ext cx="0" cy="0"/>
          <a:chOff x="0" y="0"/>
          <a:chExt cx="0" cy="0"/>
        </a:xfrm>
      </p:grpSpPr>
      <p:pic>
        <p:nvPicPr>
          <p:cNvPr id="174" name="Google Shape;174;p23"/>
          <p:cNvPicPr preferRelativeResize="0"/>
          <p:nvPr/>
        </p:nvPicPr>
        <p:blipFill rotWithShape="1">
          <a:blip r:embed="rId3">
            <a:alphaModFix/>
          </a:blip>
          <a:srcRect t="15725"/>
          <a:stretch/>
        </p:blipFill>
        <p:spPr>
          <a:xfrm>
            <a:off x="0" y="0"/>
            <a:ext cx="18288000" cy="10287000"/>
          </a:xfrm>
          <a:prstGeom prst="rect">
            <a:avLst/>
          </a:prstGeom>
          <a:noFill/>
          <a:ln>
            <a:noFill/>
          </a:ln>
        </p:spPr>
      </p:pic>
      <p:sp>
        <p:nvSpPr>
          <p:cNvPr id="175" name="Google Shape;175;p23"/>
          <p:cNvSpPr txBox="1"/>
          <p:nvPr/>
        </p:nvSpPr>
        <p:spPr>
          <a:xfrm>
            <a:off x="601700" y="3838200"/>
            <a:ext cx="11988900" cy="5963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HEAVY</a:t>
            </a: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MACHINERY.</a:t>
            </a:r>
            <a:endParaRPr sz="10300">
              <a:solidFill>
                <a:schemeClr val="lt1"/>
              </a:solidFill>
              <a:latin typeface="Lexend Black"/>
              <a:ea typeface="Lexend Black"/>
              <a:cs typeface="Lexend Black"/>
              <a:sym typeface="Lexend Black"/>
            </a:endParaRPr>
          </a:p>
        </p:txBody>
      </p:sp>
      <p:cxnSp>
        <p:nvCxnSpPr>
          <p:cNvPr id="176" name="Google Shape;176;p23"/>
          <p:cNvCxnSpPr/>
          <p:nvPr/>
        </p:nvCxnSpPr>
        <p:spPr>
          <a:xfrm>
            <a:off x="832075" y="4844100"/>
            <a:ext cx="3806700" cy="0"/>
          </a:xfrm>
          <a:prstGeom prst="straightConnector1">
            <a:avLst/>
          </a:prstGeom>
          <a:noFill/>
          <a:ln w="76200" cap="flat" cmpd="sng">
            <a:solidFill>
              <a:schemeClr val="lt1"/>
            </a:solidFill>
            <a:prstDash val="solid"/>
            <a:round/>
            <a:headEnd type="none" w="med" len="med"/>
            <a:tailEnd type="none" w="med" len="med"/>
          </a:ln>
        </p:spPr>
      </p:cxnSp>
      <p:sp>
        <p:nvSpPr>
          <p:cNvPr id="177" name="Google Shape;177;p23"/>
          <p:cNvSpPr txBox="1"/>
          <p:nvPr/>
        </p:nvSpPr>
        <p:spPr>
          <a:xfrm>
            <a:off x="7852950" y="9375750"/>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pic>
        <p:nvPicPr>
          <p:cNvPr id="178" name="Google Shape;178;p23"/>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a:blip r:embed="rId3">
            <a:alphaModFix/>
          </a:blip>
          <a:stretch>
            <a:fillRect/>
          </a:stretch>
        </p:blipFill>
        <p:spPr>
          <a:xfrm>
            <a:off x="9762384" y="4149962"/>
            <a:ext cx="2291877" cy="2291880"/>
          </a:xfrm>
          <a:prstGeom prst="rect">
            <a:avLst/>
          </a:prstGeom>
          <a:noFill/>
          <a:ln>
            <a:noFill/>
          </a:ln>
        </p:spPr>
      </p:pic>
      <p:pic>
        <p:nvPicPr>
          <p:cNvPr id="184" name="Google Shape;184;p24"/>
          <p:cNvPicPr preferRelativeResize="0"/>
          <p:nvPr/>
        </p:nvPicPr>
        <p:blipFill rotWithShape="1">
          <a:blip r:embed="rId4">
            <a:alphaModFix/>
          </a:blip>
          <a:srcRect l="26414" t="10897" r="28656" b="12250"/>
          <a:stretch/>
        </p:blipFill>
        <p:spPr>
          <a:xfrm>
            <a:off x="5742550" y="3961025"/>
            <a:ext cx="2726676" cy="2623401"/>
          </a:xfrm>
          <a:prstGeom prst="rect">
            <a:avLst/>
          </a:prstGeom>
          <a:noFill/>
          <a:ln>
            <a:noFill/>
          </a:ln>
        </p:spPr>
      </p:pic>
      <p:sp>
        <p:nvSpPr>
          <p:cNvPr id="185" name="Google Shape;185;p24"/>
          <p:cNvSpPr txBox="1"/>
          <p:nvPr/>
        </p:nvSpPr>
        <p:spPr>
          <a:xfrm>
            <a:off x="8662881" y="4767213"/>
            <a:ext cx="44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6000" b="1">
                <a:solidFill>
                  <a:schemeClr val="lt1"/>
                </a:solidFill>
                <a:latin typeface="Impact"/>
                <a:ea typeface="Impact"/>
                <a:cs typeface="Impact"/>
                <a:sym typeface="Impact"/>
              </a:rPr>
              <a:t>+</a:t>
            </a:r>
            <a:endParaRPr sz="6000" b="1">
              <a:solidFill>
                <a:schemeClr val="lt1"/>
              </a:solidFill>
              <a:latin typeface="Impact"/>
              <a:ea typeface="Impact"/>
              <a:cs typeface="Impact"/>
              <a:sym typeface="Impact"/>
            </a:endParaRPr>
          </a:p>
        </p:txBody>
      </p:sp>
      <p:sp>
        <p:nvSpPr>
          <p:cNvPr id="186" name="Google Shape;186;p24"/>
          <p:cNvSpPr/>
          <p:nvPr/>
        </p:nvSpPr>
        <p:spPr>
          <a:xfrm>
            <a:off x="-125" y="0"/>
            <a:ext cx="18288000" cy="10287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7" name="Google Shape;187;p24"/>
          <p:cNvPicPr preferRelativeResize="0"/>
          <p:nvPr/>
        </p:nvPicPr>
        <p:blipFill>
          <a:blip r:embed="rId5">
            <a:alphaModFix amt="32000"/>
          </a:blip>
          <a:stretch>
            <a:fillRect/>
          </a:stretch>
        </p:blipFill>
        <p:spPr>
          <a:xfrm>
            <a:off x="2" y="0"/>
            <a:ext cx="18288000" cy="10286998"/>
          </a:xfrm>
          <a:prstGeom prst="rect">
            <a:avLst/>
          </a:prstGeom>
          <a:noFill/>
          <a:ln>
            <a:noFill/>
          </a:ln>
        </p:spPr>
      </p:pic>
      <p:cxnSp>
        <p:nvCxnSpPr>
          <p:cNvPr id="188" name="Google Shape;188;p24"/>
          <p:cNvCxnSpPr/>
          <p:nvPr/>
        </p:nvCxnSpPr>
        <p:spPr>
          <a:xfrm>
            <a:off x="601700" y="3269850"/>
            <a:ext cx="0" cy="3747300"/>
          </a:xfrm>
          <a:prstGeom prst="straightConnector1">
            <a:avLst/>
          </a:prstGeom>
          <a:noFill/>
          <a:ln w="76200" cap="flat" cmpd="sng">
            <a:solidFill>
              <a:schemeClr val="lt1"/>
            </a:solidFill>
            <a:prstDash val="solid"/>
            <a:round/>
            <a:headEnd type="none" w="med" len="med"/>
            <a:tailEnd type="none" w="med" len="med"/>
          </a:ln>
        </p:spPr>
      </p:cxnSp>
      <p:grpSp>
        <p:nvGrpSpPr>
          <p:cNvPr id="189" name="Google Shape;189;p24"/>
          <p:cNvGrpSpPr/>
          <p:nvPr/>
        </p:nvGrpSpPr>
        <p:grpSpPr>
          <a:xfrm>
            <a:off x="601700" y="9279896"/>
            <a:ext cx="17084603" cy="338700"/>
            <a:chOff x="633500" y="9336671"/>
            <a:chExt cx="17084603" cy="338700"/>
          </a:xfrm>
        </p:grpSpPr>
        <p:sp>
          <p:nvSpPr>
            <p:cNvPr id="190" name="Google Shape;190;p24"/>
            <p:cNvSpPr txBox="1"/>
            <p:nvPr/>
          </p:nvSpPr>
          <p:spPr>
            <a:xfrm>
              <a:off x="17454103" y="9336671"/>
              <a:ext cx="264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000" b="1">
                  <a:solidFill>
                    <a:schemeClr val="lt1"/>
                  </a:solidFill>
                  <a:latin typeface="Lexend"/>
                  <a:ea typeface="Lexend"/>
                  <a:cs typeface="Lexend"/>
                  <a:sym typeface="Lexend"/>
                </a:rPr>
                <a:t>7</a:t>
              </a:r>
              <a:endParaRPr sz="1000" b="1">
                <a:solidFill>
                  <a:schemeClr val="lt1"/>
                </a:solidFill>
                <a:latin typeface="Lexend"/>
                <a:ea typeface="Lexend"/>
                <a:cs typeface="Lexend"/>
                <a:sym typeface="Lexend"/>
              </a:endParaRPr>
            </a:p>
          </p:txBody>
        </p:sp>
        <p:sp>
          <p:nvSpPr>
            <p:cNvPr id="191" name="Google Shape;191;p24"/>
            <p:cNvSpPr txBox="1"/>
            <p:nvPr/>
          </p:nvSpPr>
          <p:spPr>
            <a:xfrm>
              <a:off x="7965675" y="9432525"/>
              <a:ext cx="27267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192" name="Google Shape;192;p24"/>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Heavy Machinery</a:t>
              </a:r>
              <a:endParaRPr sz="1000">
                <a:solidFill>
                  <a:srgbClr val="FFFFFF"/>
                </a:solidFill>
                <a:latin typeface="Archivo"/>
                <a:ea typeface="Archivo"/>
                <a:cs typeface="Archivo"/>
                <a:sym typeface="Archivo"/>
              </a:endParaRPr>
            </a:p>
          </p:txBody>
        </p:sp>
      </p:grpSp>
      <p:sp>
        <p:nvSpPr>
          <p:cNvPr id="193" name="Google Shape;193;p24"/>
          <p:cNvSpPr txBox="1"/>
          <p:nvPr/>
        </p:nvSpPr>
        <p:spPr>
          <a:xfrm>
            <a:off x="1018225" y="3901338"/>
            <a:ext cx="16583400" cy="24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We manage the logistics of heavy machinery to deliver anywhere in the world. Together with our trained staff, we have the resources to move any type of machinery, adapting to the needs of our clients.</a:t>
            </a:r>
            <a:endParaRPr sz="4000">
              <a:solidFill>
                <a:srgbClr val="43BDAF"/>
              </a:solidFill>
              <a:latin typeface="Lexend ExtraLight"/>
              <a:ea typeface="Lexend ExtraLight"/>
              <a:cs typeface="Lexend ExtraLight"/>
              <a:sym typeface="Lexend ExtraLight"/>
            </a:endParaRPr>
          </a:p>
          <a:p>
            <a:pPr marL="0" lvl="0" indent="0" algn="l" rtl="0">
              <a:lnSpc>
                <a:spcPct val="115000"/>
              </a:lnSpc>
              <a:spcBef>
                <a:spcPts val="0"/>
              </a:spcBef>
              <a:spcAft>
                <a:spcPts val="0"/>
              </a:spcAft>
              <a:buNone/>
            </a:pPr>
            <a:endParaRPr sz="2000">
              <a:solidFill>
                <a:schemeClr val="lt1"/>
              </a:solidFill>
              <a:latin typeface="Lexend ExtraLight"/>
              <a:ea typeface="Lexend ExtraLight"/>
              <a:cs typeface="Lexend ExtraLight"/>
              <a:sym typeface="Lexend ExtraLight"/>
            </a:endParaRPr>
          </a:p>
          <a:p>
            <a:pPr marL="0" lvl="0" indent="0" algn="l" rtl="0">
              <a:lnSpc>
                <a:spcPct val="115000"/>
              </a:lnSpc>
              <a:spcBef>
                <a:spcPts val="0"/>
              </a:spcBef>
              <a:spcAft>
                <a:spcPts val="0"/>
              </a:spcAft>
              <a:buClr>
                <a:schemeClr val="dk1"/>
              </a:buClr>
              <a:buSzPts val="1100"/>
              <a:buFont typeface="Arial"/>
              <a:buNone/>
            </a:pPr>
            <a:r>
              <a:rPr lang="es" sz="3300">
                <a:solidFill>
                  <a:schemeClr val="lt1"/>
                </a:solidFill>
                <a:latin typeface="Lexend ExtraLight"/>
                <a:ea typeface="Lexend ExtraLight"/>
                <a:cs typeface="Lexend ExtraLight"/>
                <a:sym typeface="Lexend ExtraLight"/>
              </a:rPr>
              <a:t>We have experience in transporting machinery, whether special equipment, tanks, infrastructure, etc.</a:t>
            </a:r>
            <a:endParaRPr sz="33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4000">
              <a:solidFill>
                <a:srgbClr val="43BDAF"/>
              </a:solidFill>
              <a:latin typeface="Lexend ExtraLight"/>
              <a:ea typeface="Lexend ExtraLight"/>
              <a:cs typeface="Lexend ExtraLight"/>
              <a:sym typeface="Lexend ExtraLight"/>
            </a:endParaRPr>
          </a:p>
        </p:txBody>
      </p:sp>
      <p:pic>
        <p:nvPicPr>
          <p:cNvPr id="194" name="Google Shape;194;p24"/>
          <p:cNvPicPr preferRelativeResize="0"/>
          <p:nvPr/>
        </p:nvPicPr>
        <p:blipFill>
          <a:blip r:embed="rId6">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198"/>
        <p:cNvGrpSpPr/>
        <p:nvPr/>
      </p:nvGrpSpPr>
      <p:grpSpPr>
        <a:xfrm>
          <a:off x="0" y="0"/>
          <a:ext cx="0" cy="0"/>
          <a:chOff x="0" y="0"/>
          <a:chExt cx="0" cy="0"/>
        </a:xfrm>
      </p:grpSpPr>
      <p:sp>
        <p:nvSpPr>
          <p:cNvPr id="199" name="Google Shape;199;p25"/>
          <p:cNvSpPr txBox="1"/>
          <p:nvPr/>
        </p:nvSpPr>
        <p:spPr>
          <a:xfrm>
            <a:off x="601700" y="3838200"/>
            <a:ext cx="11988900" cy="59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MAQUINARIA</a:t>
            </a: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PESADA.</a:t>
            </a:r>
            <a:endParaRPr sz="10300">
              <a:solidFill>
                <a:schemeClr val="lt1"/>
              </a:solidFill>
              <a:latin typeface="Lexend Black"/>
              <a:ea typeface="Lexend Black"/>
              <a:cs typeface="Lexend Black"/>
              <a:sym typeface="Lexend Black"/>
            </a:endParaRPr>
          </a:p>
        </p:txBody>
      </p:sp>
      <p:cxnSp>
        <p:nvCxnSpPr>
          <p:cNvPr id="200" name="Google Shape;200;p25"/>
          <p:cNvCxnSpPr/>
          <p:nvPr/>
        </p:nvCxnSpPr>
        <p:spPr>
          <a:xfrm>
            <a:off x="832075" y="4844100"/>
            <a:ext cx="3806700" cy="0"/>
          </a:xfrm>
          <a:prstGeom prst="straightConnector1">
            <a:avLst/>
          </a:prstGeom>
          <a:noFill/>
          <a:ln w="76200" cap="flat" cmpd="sng">
            <a:solidFill>
              <a:schemeClr val="lt1"/>
            </a:solidFill>
            <a:prstDash val="solid"/>
            <a:round/>
            <a:headEnd type="none" w="med" len="med"/>
            <a:tailEnd type="none" w="med" len="med"/>
          </a:ln>
        </p:spPr>
      </p:cxnSp>
      <p:grpSp>
        <p:nvGrpSpPr>
          <p:cNvPr id="201" name="Google Shape;201;p25"/>
          <p:cNvGrpSpPr/>
          <p:nvPr/>
        </p:nvGrpSpPr>
        <p:grpSpPr>
          <a:xfrm>
            <a:off x="601700" y="9279896"/>
            <a:ext cx="17084603" cy="338700"/>
            <a:chOff x="633500" y="9336671"/>
            <a:chExt cx="17084603" cy="338700"/>
          </a:xfrm>
        </p:grpSpPr>
        <p:sp>
          <p:nvSpPr>
            <p:cNvPr id="202" name="Google Shape;202;p25"/>
            <p:cNvSpPr txBox="1"/>
            <p:nvPr/>
          </p:nvSpPr>
          <p:spPr>
            <a:xfrm>
              <a:off x="17454103" y="9336671"/>
              <a:ext cx="264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000" b="1">
                  <a:solidFill>
                    <a:schemeClr val="lt1"/>
                  </a:solidFill>
                  <a:latin typeface="Lexend"/>
                  <a:ea typeface="Lexend"/>
                  <a:cs typeface="Lexend"/>
                  <a:sym typeface="Lexend"/>
                </a:rPr>
                <a:t>4</a:t>
              </a:r>
              <a:endParaRPr sz="1000" b="1">
                <a:solidFill>
                  <a:schemeClr val="lt1"/>
                </a:solidFill>
                <a:latin typeface="Lexend"/>
                <a:ea typeface="Lexend"/>
                <a:cs typeface="Lexend"/>
                <a:sym typeface="Lexend"/>
              </a:endParaRPr>
            </a:p>
          </p:txBody>
        </p:sp>
        <p:sp>
          <p:nvSpPr>
            <p:cNvPr id="203" name="Google Shape;203;p25"/>
            <p:cNvSpPr txBox="1"/>
            <p:nvPr/>
          </p:nvSpPr>
          <p:spPr>
            <a:xfrm>
              <a:off x="7884750" y="9432525"/>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204" name="Google Shape;204;p25"/>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Servicios Especiales</a:t>
              </a:r>
              <a:endParaRPr sz="1000">
                <a:solidFill>
                  <a:srgbClr val="FFFFFF"/>
                </a:solidFill>
                <a:latin typeface="Archivo"/>
                <a:ea typeface="Archivo"/>
                <a:cs typeface="Archivo"/>
                <a:sym typeface="Archivo"/>
              </a:endParaRPr>
            </a:p>
          </p:txBody>
        </p:sp>
      </p:grpSp>
      <p:pic>
        <p:nvPicPr>
          <p:cNvPr id="205" name="Google Shape;205;p25"/>
          <p:cNvPicPr preferRelativeResize="0"/>
          <p:nvPr/>
        </p:nvPicPr>
        <p:blipFill>
          <a:blip r:embed="rId3">
            <a:alphaModFix/>
          </a:blip>
          <a:stretch>
            <a:fillRect/>
          </a:stretch>
        </p:blipFill>
        <p:spPr>
          <a:xfrm>
            <a:off x="16575750" y="352600"/>
            <a:ext cx="1110548" cy="878999"/>
          </a:xfrm>
          <a:prstGeom prst="rect">
            <a:avLst/>
          </a:prstGeom>
          <a:noFill/>
          <a:ln>
            <a:noFill/>
          </a:ln>
        </p:spPr>
      </p:pic>
      <p:pic>
        <p:nvPicPr>
          <p:cNvPr id="206" name="Google Shape;206;p25"/>
          <p:cNvPicPr preferRelativeResize="0"/>
          <p:nvPr/>
        </p:nvPicPr>
        <p:blipFill rotWithShape="1">
          <a:blip r:embed="rId4">
            <a:alphaModFix/>
          </a:blip>
          <a:srcRect l="4379" t="25143" b="3141"/>
          <a:stretch/>
        </p:blipFill>
        <p:spPr>
          <a:xfrm>
            <a:off x="0" y="0"/>
            <a:ext cx="18288000" cy="10286999"/>
          </a:xfrm>
          <a:prstGeom prst="rect">
            <a:avLst/>
          </a:prstGeom>
          <a:noFill/>
          <a:ln>
            <a:noFill/>
          </a:ln>
        </p:spPr>
      </p:pic>
      <p:sp>
        <p:nvSpPr>
          <p:cNvPr id="207" name="Google Shape;207;p25"/>
          <p:cNvSpPr txBox="1"/>
          <p:nvPr/>
        </p:nvSpPr>
        <p:spPr>
          <a:xfrm>
            <a:off x="601700" y="5298700"/>
            <a:ext cx="11988900" cy="5963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PROJECTS.</a:t>
            </a:r>
            <a:endParaRPr sz="10300">
              <a:solidFill>
                <a:schemeClr val="lt1"/>
              </a:solidFill>
              <a:latin typeface="Lexend Black"/>
              <a:ea typeface="Lexend Black"/>
              <a:cs typeface="Lexend Black"/>
              <a:sym typeface="Lexend Black"/>
            </a:endParaRPr>
          </a:p>
        </p:txBody>
      </p:sp>
      <p:cxnSp>
        <p:nvCxnSpPr>
          <p:cNvPr id="208" name="Google Shape;208;p25"/>
          <p:cNvCxnSpPr/>
          <p:nvPr/>
        </p:nvCxnSpPr>
        <p:spPr>
          <a:xfrm>
            <a:off x="832075" y="6139500"/>
            <a:ext cx="3806700" cy="0"/>
          </a:xfrm>
          <a:prstGeom prst="straightConnector1">
            <a:avLst/>
          </a:prstGeom>
          <a:noFill/>
          <a:ln w="76200" cap="flat" cmpd="sng">
            <a:solidFill>
              <a:schemeClr val="lt1"/>
            </a:solidFill>
            <a:prstDash val="solid"/>
            <a:round/>
            <a:headEnd type="none" w="med" len="med"/>
            <a:tailEnd type="none" w="med" len="med"/>
          </a:ln>
        </p:spPr>
      </p:cxnSp>
      <p:sp>
        <p:nvSpPr>
          <p:cNvPr id="209" name="Google Shape;209;p25"/>
          <p:cNvSpPr txBox="1"/>
          <p:nvPr/>
        </p:nvSpPr>
        <p:spPr>
          <a:xfrm>
            <a:off x="7852950" y="9375750"/>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pic>
        <p:nvPicPr>
          <p:cNvPr id="210" name="Google Shape;210;p25"/>
          <p:cNvPicPr preferRelativeResize="0"/>
          <p:nvPr/>
        </p:nvPicPr>
        <p:blipFill>
          <a:blip r:embed="rId3">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26"/>
          <p:cNvPicPr preferRelativeResize="0"/>
          <p:nvPr/>
        </p:nvPicPr>
        <p:blipFill>
          <a:blip r:embed="rId3">
            <a:alphaModFix amt="32000"/>
          </a:blip>
          <a:stretch>
            <a:fillRect/>
          </a:stretch>
        </p:blipFill>
        <p:spPr>
          <a:xfrm>
            <a:off x="2" y="0"/>
            <a:ext cx="18288000" cy="10286998"/>
          </a:xfrm>
          <a:prstGeom prst="rect">
            <a:avLst/>
          </a:prstGeom>
          <a:noFill/>
          <a:ln>
            <a:noFill/>
          </a:ln>
        </p:spPr>
      </p:pic>
      <p:cxnSp>
        <p:nvCxnSpPr>
          <p:cNvPr id="216" name="Google Shape;216;p26"/>
          <p:cNvCxnSpPr/>
          <p:nvPr/>
        </p:nvCxnSpPr>
        <p:spPr>
          <a:xfrm>
            <a:off x="739250" y="5005400"/>
            <a:ext cx="2798100" cy="0"/>
          </a:xfrm>
          <a:prstGeom prst="straightConnector1">
            <a:avLst/>
          </a:prstGeom>
          <a:noFill/>
          <a:ln w="38100" cap="flat" cmpd="sng">
            <a:solidFill>
              <a:schemeClr val="lt1"/>
            </a:solidFill>
            <a:prstDash val="solid"/>
            <a:round/>
            <a:headEnd type="none" w="med" len="med"/>
            <a:tailEnd type="none" w="med" len="med"/>
          </a:ln>
        </p:spPr>
      </p:cxnSp>
      <p:sp>
        <p:nvSpPr>
          <p:cNvPr id="217" name="Google Shape;217;p26"/>
          <p:cNvSpPr txBox="1"/>
          <p:nvPr/>
        </p:nvSpPr>
        <p:spPr>
          <a:xfrm>
            <a:off x="622850" y="53338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2015 - </a:t>
            </a:r>
            <a:r>
              <a:rPr lang="es" sz="3300">
                <a:solidFill>
                  <a:schemeClr val="lt1"/>
                </a:solidFill>
                <a:latin typeface="Lexend ExtraLight"/>
                <a:ea typeface="Lexend ExtraLight"/>
                <a:cs typeface="Lexend ExtraLight"/>
                <a:sym typeface="Lexend ExtraLight"/>
              </a:rPr>
              <a:t>We managed the logistics of the cooling system of the plant for Torishima in Argentina.</a:t>
            </a:r>
            <a:endParaRPr sz="2000">
              <a:solidFill>
                <a:schemeClr val="lt1"/>
              </a:solidFill>
              <a:latin typeface="Lexend ExtraLight"/>
              <a:ea typeface="Lexend ExtraLight"/>
              <a:cs typeface="Lexend ExtraLight"/>
              <a:sym typeface="Lexend ExtraLight"/>
            </a:endParaRPr>
          </a:p>
        </p:txBody>
      </p:sp>
      <p:pic>
        <p:nvPicPr>
          <p:cNvPr id="218" name="Google Shape;218;p26"/>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219" name="Google Shape;219;p26"/>
          <p:cNvGrpSpPr/>
          <p:nvPr/>
        </p:nvGrpSpPr>
        <p:grpSpPr>
          <a:xfrm>
            <a:off x="601700" y="9375746"/>
            <a:ext cx="9858850" cy="147004"/>
            <a:chOff x="633500" y="9432521"/>
            <a:chExt cx="9858850" cy="147004"/>
          </a:xfrm>
        </p:grpSpPr>
        <p:sp>
          <p:nvSpPr>
            <p:cNvPr id="220" name="Google Shape;220;p26"/>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21" name="Google Shape;221;p26"/>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222" name="Google Shape;222;p26"/>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223" name="Google Shape;223;p26"/>
          <p:cNvSpPr txBox="1"/>
          <p:nvPr/>
        </p:nvSpPr>
        <p:spPr>
          <a:xfrm>
            <a:off x="622850" y="2054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THERMOELECTRIC PLANT,</a:t>
            </a:r>
            <a:endParaRPr sz="4700" b="1">
              <a:solidFill>
                <a:schemeClr val="lt1"/>
              </a:solidFill>
              <a:latin typeface="Lexend"/>
              <a:ea typeface="Lexend"/>
              <a:cs typeface="Lexend"/>
              <a:sym typeface="Lexend"/>
            </a:endParaRPr>
          </a:p>
        </p:txBody>
      </p:sp>
      <p:sp>
        <p:nvSpPr>
          <p:cNvPr id="224" name="Google Shape;224;p26"/>
          <p:cNvSpPr txBox="1"/>
          <p:nvPr/>
        </p:nvSpPr>
        <p:spPr>
          <a:xfrm>
            <a:off x="622850" y="30392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Vuelta de Obligado, Santa Fe, Argentina</a:t>
            </a:r>
            <a:endParaRPr sz="47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8"/>
        <p:cNvGrpSpPr/>
        <p:nvPr/>
      </p:nvGrpSpPr>
      <p:grpSpPr>
        <a:xfrm>
          <a:off x="0" y="0"/>
          <a:ext cx="0" cy="0"/>
          <a:chOff x="0" y="0"/>
          <a:chExt cx="0" cy="0"/>
        </a:xfrm>
      </p:grpSpPr>
      <p:pic>
        <p:nvPicPr>
          <p:cNvPr id="229" name="Google Shape;229;p27"/>
          <p:cNvPicPr preferRelativeResize="0"/>
          <p:nvPr/>
        </p:nvPicPr>
        <p:blipFill>
          <a:blip r:embed="rId3">
            <a:alphaModFix amt="32000"/>
          </a:blip>
          <a:stretch>
            <a:fillRect/>
          </a:stretch>
        </p:blipFill>
        <p:spPr>
          <a:xfrm>
            <a:off x="2" y="0"/>
            <a:ext cx="18288000" cy="10286998"/>
          </a:xfrm>
          <a:prstGeom prst="rect">
            <a:avLst/>
          </a:prstGeom>
          <a:noFill/>
          <a:ln>
            <a:noFill/>
          </a:ln>
        </p:spPr>
      </p:pic>
      <p:cxnSp>
        <p:nvCxnSpPr>
          <p:cNvPr id="230" name="Google Shape;230;p27"/>
          <p:cNvCxnSpPr/>
          <p:nvPr/>
        </p:nvCxnSpPr>
        <p:spPr>
          <a:xfrm>
            <a:off x="739250" y="5005400"/>
            <a:ext cx="2798100" cy="0"/>
          </a:xfrm>
          <a:prstGeom prst="straightConnector1">
            <a:avLst/>
          </a:prstGeom>
          <a:noFill/>
          <a:ln w="38100" cap="flat" cmpd="sng">
            <a:solidFill>
              <a:schemeClr val="lt1"/>
            </a:solidFill>
            <a:prstDash val="solid"/>
            <a:round/>
            <a:headEnd type="none" w="med" len="med"/>
            <a:tailEnd type="none" w="med" len="med"/>
          </a:ln>
        </p:spPr>
      </p:cxnSp>
      <p:sp>
        <p:nvSpPr>
          <p:cNvPr id="231" name="Google Shape;231;p27"/>
          <p:cNvSpPr txBox="1"/>
          <p:nvPr/>
        </p:nvSpPr>
        <p:spPr>
          <a:xfrm>
            <a:off x="622850" y="53338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300">
                <a:solidFill>
                  <a:srgbClr val="43BDAF"/>
                </a:solidFill>
                <a:latin typeface="Lexend ExtraLight"/>
                <a:ea typeface="Lexend ExtraLight"/>
                <a:cs typeface="Lexend ExtraLight"/>
                <a:sym typeface="Lexend ExtraLight"/>
              </a:rPr>
              <a:t>2016 - </a:t>
            </a:r>
            <a:r>
              <a:rPr lang="es" sz="3300">
                <a:solidFill>
                  <a:schemeClr val="lt1"/>
                </a:solidFill>
                <a:latin typeface="Lexend ExtraLight"/>
                <a:ea typeface="Lexend ExtraLight"/>
                <a:cs typeface="Lexend ExtraLight"/>
                <a:sym typeface="Lexend ExtraLight"/>
              </a:rPr>
              <a:t>For Newpark Drilling Fluids, we managed the logistics of the mud plant and materials that Newpark installed at the port of Montevideo.</a:t>
            </a:r>
            <a:endParaRPr sz="2000">
              <a:solidFill>
                <a:schemeClr val="lt1"/>
              </a:solidFill>
              <a:latin typeface="Lexend ExtraLight"/>
              <a:ea typeface="Lexend ExtraLight"/>
              <a:cs typeface="Lexend ExtraLight"/>
              <a:sym typeface="Lexend ExtraLight"/>
            </a:endParaRPr>
          </a:p>
        </p:txBody>
      </p:sp>
      <p:pic>
        <p:nvPicPr>
          <p:cNvPr id="232" name="Google Shape;232;p27"/>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233" name="Google Shape;233;p27"/>
          <p:cNvGrpSpPr/>
          <p:nvPr/>
        </p:nvGrpSpPr>
        <p:grpSpPr>
          <a:xfrm>
            <a:off x="601700" y="9375746"/>
            <a:ext cx="9858850" cy="147004"/>
            <a:chOff x="633500" y="9432521"/>
            <a:chExt cx="9858850" cy="147004"/>
          </a:xfrm>
        </p:grpSpPr>
        <p:sp>
          <p:nvSpPr>
            <p:cNvPr id="234" name="Google Shape;234;p27"/>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35" name="Google Shape;235;p27"/>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236" name="Google Shape;236;p27"/>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237" name="Google Shape;237;p27"/>
          <p:cNvSpPr txBox="1"/>
          <p:nvPr/>
        </p:nvSpPr>
        <p:spPr>
          <a:xfrm>
            <a:off x="622850" y="2054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CONTINENTAL SHELF</a:t>
            </a:r>
            <a:endParaRPr sz="4700" b="1">
              <a:solidFill>
                <a:schemeClr val="lt1"/>
              </a:solidFill>
              <a:latin typeface="Lexend"/>
              <a:ea typeface="Lexend"/>
              <a:cs typeface="Lexend"/>
              <a:sym typeface="Lexend"/>
            </a:endParaRPr>
          </a:p>
        </p:txBody>
      </p:sp>
      <p:sp>
        <p:nvSpPr>
          <p:cNvPr id="238" name="Google Shape;238;p27"/>
          <p:cNvSpPr txBox="1"/>
          <p:nvPr/>
        </p:nvSpPr>
        <p:spPr>
          <a:xfrm>
            <a:off x="622850" y="3039250"/>
            <a:ext cx="10944900" cy="163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Offshore oil exploration block 14 for Total Energy UY</a:t>
            </a:r>
            <a:endParaRPr sz="47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
        <p:cNvGrpSpPr/>
        <p:nvPr/>
      </p:nvGrpSpPr>
      <p:grpSpPr>
        <a:xfrm>
          <a:off x="0" y="0"/>
          <a:ext cx="0" cy="0"/>
          <a:chOff x="0" y="0"/>
          <a:chExt cx="0" cy="0"/>
        </a:xfrm>
      </p:grpSpPr>
      <p:pic>
        <p:nvPicPr>
          <p:cNvPr id="243" name="Google Shape;243;p28"/>
          <p:cNvPicPr preferRelativeResize="0"/>
          <p:nvPr/>
        </p:nvPicPr>
        <p:blipFill>
          <a:blip r:embed="rId3">
            <a:alphaModFix amt="32000"/>
          </a:blip>
          <a:stretch>
            <a:fillRect/>
          </a:stretch>
        </p:blipFill>
        <p:spPr>
          <a:xfrm>
            <a:off x="2" y="0"/>
            <a:ext cx="18288000" cy="10286998"/>
          </a:xfrm>
          <a:prstGeom prst="rect">
            <a:avLst/>
          </a:prstGeom>
          <a:noFill/>
          <a:ln>
            <a:noFill/>
          </a:ln>
        </p:spPr>
      </p:pic>
      <p:cxnSp>
        <p:nvCxnSpPr>
          <p:cNvPr id="244" name="Google Shape;244;p28"/>
          <p:cNvCxnSpPr/>
          <p:nvPr/>
        </p:nvCxnSpPr>
        <p:spPr>
          <a:xfrm>
            <a:off x="739250" y="5005400"/>
            <a:ext cx="2798100" cy="0"/>
          </a:xfrm>
          <a:prstGeom prst="straightConnector1">
            <a:avLst/>
          </a:prstGeom>
          <a:noFill/>
          <a:ln w="38100" cap="flat" cmpd="sng">
            <a:solidFill>
              <a:schemeClr val="lt1"/>
            </a:solidFill>
            <a:prstDash val="solid"/>
            <a:round/>
            <a:headEnd type="none" w="med" len="med"/>
            <a:tailEnd type="none" w="med" len="med"/>
          </a:ln>
        </p:spPr>
      </p:cxnSp>
      <p:sp>
        <p:nvSpPr>
          <p:cNvPr id="245" name="Google Shape;245;p28"/>
          <p:cNvSpPr txBox="1"/>
          <p:nvPr/>
        </p:nvSpPr>
        <p:spPr>
          <a:xfrm>
            <a:off x="622850" y="53338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2011 - 2013</a:t>
            </a:r>
            <a:r>
              <a:rPr lang="es">
                <a:solidFill>
                  <a:schemeClr val="dk1"/>
                </a:solidFill>
              </a:rPr>
              <a:t> </a:t>
            </a:r>
            <a:r>
              <a:rPr lang="es" sz="3300">
                <a:solidFill>
                  <a:srgbClr val="43BDAF"/>
                </a:solidFill>
                <a:latin typeface="Lexend ExtraLight"/>
                <a:ea typeface="Lexend ExtraLight"/>
                <a:cs typeface="Lexend ExtraLight"/>
                <a:sym typeface="Lexend ExtraLight"/>
              </a:rPr>
              <a:t>- </a:t>
            </a:r>
            <a:r>
              <a:rPr lang="es" sz="3300">
                <a:solidFill>
                  <a:schemeClr val="lt1"/>
                </a:solidFill>
                <a:latin typeface="Lexend ExtraLight"/>
                <a:ea typeface="Lexend ExtraLight"/>
                <a:cs typeface="Lexend ExtraLight"/>
                <a:sym typeface="Lexend ExtraLight"/>
              </a:rPr>
              <a:t>Logistics of materials for the entire plant for Andritz Pulp and Paper. We moved 11.000 teus and 18 project ships with 110.000 m³.</a:t>
            </a:r>
            <a:endParaRPr sz="2000">
              <a:solidFill>
                <a:schemeClr val="lt1"/>
              </a:solidFill>
              <a:latin typeface="Lexend ExtraLight"/>
              <a:ea typeface="Lexend ExtraLight"/>
              <a:cs typeface="Lexend ExtraLight"/>
              <a:sym typeface="Lexend ExtraLight"/>
            </a:endParaRPr>
          </a:p>
        </p:txBody>
      </p:sp>
      <p:pic>
        <p:nvPicPr>
          <p:cNvPr id="246" name="Google Shape;246;p28"/>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247" name="Google Shape;247;p28"/>
          <p:cNvGrpSpPr/>
          <p:nvPr/>
        </p:nvGrpSpPr>
        <p:grpSpPr>
          <a:xfrm>
            <a:off x="601700" y="9375746"/>
            <a:ext cx="9858850" cy="147004"/>
            <a:chOff x="633500" y="9432521"/>
            <a:chExt cx="9858850" cy="147004"/>
          </a:xfrm>
        </p:grpSpPr>
        <p:sp>
          <p:nvSpPr>
            <p:cNvPr id="248" name="Google Shape;248;p28"/>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49" name="Google Shape;249;p28"/>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250" name="Google Shape;250;p28"/>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251" name="Google Shape;251;p28"/>
          <p:cNvSpPr txBox="1"/>
          <p:nvPr/>
        </p:nvSpPr>
        <p:spPr>
          <a:xfrm>
            <a:off x="622850" y="2054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ORIÓN PROJECT</a:t>
            </a:r>
            <a:endParaRPr sz="4700" b="1">
              <a:solidFill>
                <a:schemeClr val="lt1"/>
              </a:solidFill>
              <a:latin typeface="Lexend"/>
              <a:ea typeface="Lexend"/>
              <a:cs typeface="Lexend"/>
              <a:sym typeface="Lexend"/>
            </a:endParaRPr>
          </a:p>
        </p:txBody>
      </p:sp>
      <p:sp>
        <p:nvSpPr>
          <p:cNvPr id="252" name="Google Shape;252;p28"/>
          <p:cNvSpPr txBox="1"/>
          <p:nvPr/>
        </p:nvSpPr>
        <p:spPr>
          <a:xfrm>
            <a:off x="622850" y="3039250"/>
            <a:ext cx="11505600" cy="163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Montes del Plata Pulp Mill in Punta Pereira, Colonia, UY</a:t>
            </a:r>
            <a:endParaRPr sz="4700">
              <a:solidFill>
                <a:schemeClr val="lt1"/>
              </a:solidFill>
              <a:latin typeface="Lexend ExtraLight"/>
              <a:ea typeface="Lexend ExtraLight"/>
              <a:cs typeface="Lexend ExtraLight"/>
              <a:sym typeface="Lexend ExtraLight"/>
            </a:endParaRPr>
          </a:p>
        </p:txBody>
      </p:sp>
      <p:pic>
        <p:nvPicPr>
          <p:cNvPr id="253" name="Google Shape;253;p28"/>
          <p:cNvPicPr preferRelativeResize="0"/>
          <p:nvPr/>
        </p:nvPicPr>
        <p:blipFill rotWithShape="1">
          <a:blip r:embed="rId6">
            <a:alphaModFix/>
          </a:blip>
          <a:srcRect l="22334" r="4485"/>
          <a:stretch/>
        </p:blipFill>
        <p:spPr>
          <a:xfrm>
            <a:off x="11790401" y="2693900"/>
            <a:ext cx="5074800" cy="4623000"/>
          </a:xfrm>
          <a:prstGeom prst="roundRect">
            <a:avLst>
              <a:gd name="adj" fmla="val 16667"/>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pic>
        <p:nvPicPr>
          <p:cNvPr id="258" name="Google Shape;258;p29"/>
          <p:cNvPicPr preferRelativeResize="0"/>
          <p:nvPr/>
        </p:nvPicPr>
        <p:blipFill>
          <a:blip r:embed="rId3">
            <a:alphaModFix amt="32000"/>
          </a:blip>
          <a:stretch>
            <a:fillRect/>
          </a:stretch>
        </p:blipFill>
        <p:spPr>
          <a:xfrm>
            <a:off x="2" y="0"/>
            <a:ext cx="18288000" cy="10286998"/>
          </a:xfrm>
          <a:prstGeom prst="rect">
            <a:avLst/>
          </a:prstGeom>
          <a:noFill/>
          <a:ln>
            <a:noFill/>
          </a:ln>
        </p:spPr>
      </p:pic>
      <p:pic>
        <p:nvPicPr>
          <p:cNvPr id="259" name="Google Shape;259;p29"/>
          <p:cNvPicPr preferRelativeResize="0"/>
          <p:nvPr/>
        </p:nvPicPr>
        <p:blipFill rotWithShape="1">
          <a:blip r:embed="rId4">
            <a:alphaModFix/>
          </a:blip>
          <a:srcRect l="8833" r="8841"/>
          <a:stretch/>
        </p:blipFill>
        <p:spPr>
          <a:xfrm>
            <a:off x="6550275" y="4266400"/>
            <a:ext cx="5119800" cy="4664100"/>
          </a:xfrm>
          <a:prstGeom prst="roundRect">
            <a:avLst>
              <a:gd name="adj" fmla="val 16667"/>
            </a:avLst>
          </a:prstGeom>
          <a:noFill/>
          <a:ln>
            <a:noFill/>
          </a:ln>
        </p:spPr>
      </p:pic>
      <p:sp>
        <p:nvSpPr>
          <p:cNvPr id="260" name="Google Shape;260;p29"/>
          <p:cNvSpPr txBox="1"/>
          <p:nvPr/>
        </p:nvSpPr>
        <p:spPr>
          <a:xfrm>
            <a:off x="16975131" y="676121"/>
            <a:ext cx="26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chemeClr val="lt1"/>
              </a:solidFill>
              <a:latin typeface="Impact"/>
              <a:ea typeface="Impact"/>
              <a:cs typeface="Impact"/>
              <a:sym typeface="Impact"/>
            </a:endParaRPr>
          </a:p>
        </p:txBody>
      </p:sp>
      <p:pic>
        <p:nvPicPr>
          <p:cNvPr id="261" name="Google Shape;261;p29"/>
          <p:cNvPicPr preferRelativeResize="0"/>
          <p:nvPr/>
        </p:nvPicPr>
        <p:blipFill rotWithShape="1">
          <a:blip r:embed="rId5">
            <a:alphaModFix/>
          </a:blip>
          <a:srcRect l="899" r="15794"/>
          <a:stretch/>
        </p:blipFill>
        <p:spPr>
          <a:xfrm>
            <a:off x="567950" y="4243575"/>
            <a:ext cx="5119800" cy="4623000"/>
          </a:xfrm>
          <a:prstGeom prst="roundRect">
            <a:avLst>
              <a:gd name="adj" fmla="val 16667"/>
            </a:avLst>
          </a:prstGeom>
          <a:noFill/>
          <a:ln>
            <a:noFill/>
          </a:ln>
        </p:spPr>
      </p:pic>
      <p:pic>
        <p:nvPicPr>
          <p:cNvPr id="262" name="Google Shape;262;p29"/>
          <p:cNvPicPr preferRelativeResize="0"/>
          <p:nvPr/>
        </p:nvPicPr>
        <p:blipFill rotWithShape="1">
          <a:blip r:embed="rId6">
            <a:alphaModFix/>
          </a:blip>
          <a:srcRect l="9290" r="9282"/>
          <a:stretch/>
        </p:blipFill>
        <p:spPr>
          <a:xfrm>
            <a:off x="12600250" y="4225450"/>
            <a:ext cx="5119800" cy="4701900"/>
          </a:xfrm>
          <a:prstGeom prst="roundRect">
            <a:avLst>
              <a:gd name="adj" fmla="val 16667"/>
            </a:avLst>
          </a:prstGeom>
          <a:noFill/>
          <a:ln>
            <a:noFill/>
          </a:ln>
        </p:spPr>
      </p:pic>
      <p:sp>
        <p:nvSpPr>
          <p:cNvPr id="263" name="Google Shape;263;p29"/>
          <p:cNvSpPr txBox="1"/>
          <p:nvPr/>
        </p:nvSpPr>
        <p:spPr>
          <a:xfrm>
            <a:off x="601700" y="1357200"/>
            <a:ext cx="12738300" cy="145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10300">
                <a:solidFill>
                  <a:schemeClr val="lt1"/>
                </a:solidFill>
                <a:latin typeface="Lexend Black"/>
                <a:ea typeface="Lexend Black"/>
                <a:cs typeface="Lexend Black"/>
                <a:sym typeface="Lexend Black"/>
              </a:rPr>
              <a:t>Montes del plata</a:t>
            </a:r>
            <a:endParaRPr sz="10300">
              <a:solidFill>
                <a:schemeClr val="lt1"/>
              </a:solidFill>
              <a:latin typeface="Lexend Black"/>
              <a:ea typeface="Lexend Black"/>
              <a:cs typeface="Lexend Black"/>
              <a:sym typeface="Lexend Black"/>
            </a:endParaRPr>
          </a:p>
        </p:txBody>
      </p:sp>
      <p:cxnSp>
        <p:nvCxnSpPr>
          <p:cNvPr id="264" name="Google Shape;264;p29"/>
          <p:cNvCxnSpPr/>
          <p:nvPr/>
        </p:nvCxnSpPr>
        <p:spPr>
          <a:xfrm>
            <a:off x="775275" y="2810100"/>
            <a:ext cx="2798100" cy="0"/>
          </a:xfrm>
          <a:prstGeom prst="straightConnector1">
            <a:avLst/>
          </a:prstGeom>
          <a:noFill/>
          <a:ln w="38100" cap="flat" cmpd="sng">
            <a:solidFill>
              <a:schemeClr val="lt1"/>
            </a:solidFill>
            <a:prstDash val="solid"/>
            <a:round/>
            <a:headEnd type="none" w="med" len="med"/>
            <a:tailEnd type="none" w="med" len="med"/>
          </a:ln>
        </p:spPr>
      </p:cxnSp>
      <p:sp>
        <p:nvSpPr>
          <p:cNvPr id="265" name="Google Shape;265;p29"/>
          <p:cNvSpPr txBox="1"/>
          <p:nvPr/>
        </p:nvSpPr>
        <p:spPr>
          <a:xfrm>
            <a:off x="775275" y="2959100"/>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2011 - 2013</a:t>
            </a:r>
            <a:endParaRPr/>
          </a:p>
        </p:txBody>
      </p:sp>
      <p:pic>
        <p:nvPicPr>
          <p:cNvPr id="266" name="Google Shape;266;p29"/>
          <p:cNvPicPr preferRelativeResize="0"/>
          <p:nvPr/>
        </p:nvPicPr>
        <p:blipFill>
          <a:blip r:embed="rId7">
            <a:alphaModFix/>
          </a:blip>
          <a:stretch>
            <a:fillRect/>
          </a:stretch>
        </p:blipFill>
        <p:spPr>
          <a:xfrm>
            <a:off x="16575750" y="352600"/>
            <a:ext cx="1110548" cy="878999"/>
          </a:xfrm>
          <a:prstGeom prst="rect">
            <a:avLst/>
          </a:prstGeom>
          <a:noFill/>
          <a:ln>
            <a:noFill/>
          </a:ln>
        </p:spPr>
      </p:pic>
      <p:grpSp>
        <p:nvGrpSpPr>
          <p:cNvPr id="267" name="Google Shape;267;p29"/>
          <p:cNvGrpSpPr/>
          <p:nvPr/>
        </p:nvGrpSpPr>
        <p:grpSpPr>
          <a:xfrm>
            <a:off x="601700" y="9375746"/>
            <a:ext cx="9858850" cy="147004"/>
            <a:chOff x="633500" y="9432521"/>
            <a:chExt cx="9858850" cy="147004"/>
          </a:xfrm>
        </p:grpSpPr>
        <p:sp>
          <p:nvSpPr>
            <p:cNvPr id="268" name="Google Shape;268;p29"/>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69" name="Google Shape;269;p29"/>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Porjects</a:t>
              </a:r>
              <a:endParaRPr sz="1000">
                <a:solidFill>
                  <a:srgbClr val="FFFFFF"/>
                </a:solidFill>
                <a:latin typeface="Archivo"/>
                <a:ea typeface="Archivo"/>
                <a:cs typeface="Archivo"/>
                <a:sym typeface="Archiv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3"/>
        <p:cNvGrpSpPr/>
        <p:nvPr/>
      </p:nvGrpSpPr>
      <p:grpSpPr>
        <a:xfrm>
          <a:off x="0" y="0"/>
          <a:ext cx="0" cy="0"/>
          <a:chOff x="0" y="0"/>
          <a:chExt cx="0" cy="0"/>
        </a:xfrm>
      </p:grpSpPr>
      <p:pic>
        <p:nvPicPr>
          <p:cNvPr id="274" name="Google Shape;274;p30"/>
          <p:cNvPicPr preferRelativeResize="0"/>
          <p:nvPr/>
        </p:nvPicPr>
        <p:blipFill>
          <a:blip r:embed="rId3">
            <a:alphaModFix amt="32000"/>
          </a:blip>
          <a:stretch>
            <a:fillRect/>
          </a:stretch>
        </p:blipFill>
        <p:spPr>
          <a:xfrm>
            <a:off x="2" y="0"/>
            <a:ext cx="18288000" cy="10286998"/>
          </a:xfrm>
          <a:prstGeom prst="rect">
            <a:avLst/>
          </a:prstGeom>
          <a:noFill/>
          <a:ln>
            <a:noFill/>
          </a:ln>
        </p:spPr>
      </p:pic>
      <p:cxnSp>
        <p:nvCxnSpPr>
          <p:cNvPr id="275" name="Google Shape;275;p30"/>
          <p:cNvCxnSpPr/>
          <p:nvPr/>
        </p:nvCxnSpPr>
        <p:spPr>
          <a:xfrm>
            <a:off x="739250" y="5005400"/>
            <a:ext cx="2798100" cy="0"/>
          </a:xfrm>
          <a:prstGeom prst="straightConnector1">
            <a:avLst/>
          </a:prstGeom>
          <a:noFill/>
          <a:ln w="38100" cap="flat" cmpd="sng">
            <a:solidFill>
              <a:schemeClr val="lt1"/>
            </a:solidFill>
            <a:prstDash val="solid"/>
            <a:round/>
            <a:headEnd type="none" w="med" len="med"/>
            <a:tailEnd type="none" w="med" len="med"/>
          </a:ln>
        </p:spPr>
      </p:cxnSp>
      <p:sp>
        <p:nvSpPr>
          <p:cNvPr id="276" name="Google Shape;276;p30"/>
          <p:cNvSpPr txBox="1"/>
          <p:nvPr/>
        </p:nvSpPr>
        <p:spPr>
          <a:xfrm>
            <a:off x="622850" y="53338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2021 - 2022 </a:t>
            </a:r>
            <a:r>
              <a:rPr lang="es">
                <a:solidFill>
                  <a:schemeClr val="dk1"/>
                </a:solidFill>
              </a:rPr>
              <a:t> </a:t>
            </a:r>
            <a:r>
              <a:rPr lang="es" sz="3300">
                <a:solidFill>
                  <a:srgbClr val="43BDAF"/>
                </a:solidFill>
                <a:latin typeface="Lexend ExtraLight"/>
                <a:ea typeface="Lexend ExtraLight"/>
                <a:cs typeface="Lexend ExtraLight"/>
                <a:sym typeface="Lexend ExtraLight"/>
              </a:rPr>
              <a:t>- </a:t>
            </a:r>
            <a:r>
              <a:rPr lang="es" sz="3300">
                <a:solidFill>
                  <a:schemeClr val="lt1"/>
                </a:solidFill>
                <a:latin typeface="Lexend ExtraLight"/>
                <a:ea typeface="Lexend ExtraLight"/>
                <a:cs typeface="Lexend ExtraLight"/>
                <a:sym typeface="Lexend ExtraLight"/>
              </a:rPr>
              <a:t>We managed the logistics and handling of all the materials for the plant renovation. This cargo was transported by sea from China to Arica, Chile, and then delivered to Bolivia by land.</a:t>
            </a:r>
            <a:endParaRPr sz="2000">
              <a:solidFill>
                <a:schemeClr val="lt1"/>
              </a:solidFill>
              <a:latin typeface="Lexend ExtraLight"/>
              <a:ea typeface="Lexend ExtraLight"/>
              <a:cs typeface="Lexend ExtraLight"/>
              <a:sym typeface="Lexend ExtraLight"/>
            </a:endParaRPr>
          </a:p>
        </p:txBody>
      </p:sp>
      <p:pic>
        <p:nvPicPr>
          <p:cNvPr id="277" name="Google Shape;277;p30"/>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278" name="Google Shape;278;p30"/>
          <p:cNvGrpSpPr/>
          <p:nvPr/>
        </p:nvGrpSpPr>
        <p:grpSpPr>
          <a:xfrm>
            <a:off x="601700" y="9375746"/>
            <a:ext cx="9858850" cy="147004"/>
            <a:chOff x="633500" y="9432521"/>
            <a:chExt cx="9858850" cy="147004"/>
          </a:xfrm>
        </p:grpSpPr>
        <p:sp>
          <p:nvSpPr>
            <p:cNvPr id="279" name="Google Shape;279;p30"/>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80" name="Google Shape;280;p30"/>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281" name="Google Shape;281;p30"/>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282" name="Google Shape;282;p30"/>
          <p:cNvSpPr txBox="1"/>
          <p:nvPr/>
        </p:nvSpPr>
        <p:spPr>
          <a:xfrm>
            <a:off x="622850" y="2054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CEMENT COMPANY</a:t>
            </a:r>
            <a:endParaRPr sz="4700" b="1">
              <a:solidFill>
                <a:schemeClr val="lt1"/>
              </a:solidFill>
              <a:latin typeface="Lexend"/>
              <a:ea typeface="Lexend"/>
              <a:cs typeface="Lexend"/>
              <a:sym typeface="Lexend"/>
            </a:endParaRPr>
          </a:p>
        </p:txBody>
      </p:sp>
      <p:sp>
        <p:nvSpPr>
          <p:cNvPr id="283" name="Google Shape;283;p30"/>
          <p:cNvSpPr txBox="1"/>
          <p:nvPr/>
        </p:nvSpPr>
        <p:spPr>
          <a:xfrm>
            <a:off x="622850" y="3039250"/>
            <a:ext cx="11505600" cy="163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Logistics and material handling in </a:t>
            </a:r>
            <a:endParaRPr sz="47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Santa Cruz, BO.</a:t>
            </a:r>
            <a:endParaRPr sz="4700">
              <a:solidFill>
                <a:schemeClr val="lt1"/>
              </a:solidFill>
              <a:latin typeface="Lexend ExtraLight"/>
              <a:ea typeface="Lexend ExtraLight"/>
              <a:cs typeface="Lexend ExtraLight"/>
              <a:sym typeface="Lexend ExtraLight"/>
            </a:endParaRPr>
          </a:p>
        </p:txBody>
      </p:sp>
      <p:pic>
        <p:nvPicPr>
          <p:cNvPr id="284" name="Google Shape;284;p30"/>
          <p:cNvPicPr preferRelativeResize="0"/>
          <p:nvPr/>
        </p:nvPicPr>
        <p:blipFill rotWithShape="1">
          <a:blip r:embed="rId6">
            <a:alphaModFix/>
          </a:blip>
          <a:srcRect l="22334" r="4485"/>
          <a:stretch/>
        </p:blipFill>
        <p:spPr>
          <a:xfrm>
            <a:off x="11790401" y="2693900"/>
            <a:ext cx="5074800" cy="4623000"/>
          </a:xfrm>
          <a:prstGeom prst="roundRect">
            <a:avLst>
              <a:gd name="adj" fmla="val 16667"/>
            </a:avLst>
          </a:prstGeom>
          <a:noFill/>
          <a:ln>
            <a:noFill/>
          </a:ln>
        </p:spPr>
      </p:pic>
      <p:pic>
        <p:nvPicPr>
          <p:cNvPr id="285" name="Google Shape;285;p30"/>
          <p:cNvPicPr preferRelativeResize="0"/>
          <p:nvPr/>
        </p:nvPicPr>
        <p:blipFill rotWithShape="1">
          <a:blip r:embed="rId7">
            <a:alphaModFix/>
          </a:blip>
          <a:srcRect l="8834" r="8834"/>
          <a:stretch/>
        </p:blipFill>
        <p:spPr>
          <a:xfrm>
            <a:off x="11790401" y="2693900"/>
            <a:ext cx="5074800" cy="4623000"/>
          </a:xfrm>
          <a:prstGeom prst="roundRect">
            <a:avLst>
              <a:gd name="adj" fmla="val 16667"/>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pic>
        <p:nvPicPr>
          <p:cNvPr id="290" name="Google Shape;290;p31"/>
          <p:cNvPicPr preferRelativeResize="0"/>
          <p:nvPr/>
        </p:nvPicPr>
        <p:blipFill>
          <a:blip r:embed="rId3">
            <a:alphaModFix amt="32000"/>
          </a:blip>
          <a:stretch>
            <a:fillRect/>
          </a:stretch>
        </p:blipFill>
        <p:spPr>
          <a:xfrm>
            <a:off x="2" y="0"/>
            <a:ext cx="18288000" cy="10286998"/>
          </a:xfrm>
          <a:prstGeom prst="rect">
            <a:avLst/>
          </a:prstGeom>
          <a:noFill/>
          <a:ln>
            <a:noFill/>
          </a:ln>
        </p:spPr>
      </p:pic>
      <p:pic>
        <p:nvPicPr>
          <p:cNvPr id="291" name="Google Shape;291;p31"/>
          <p:cNvPicPr preferRelativeResize="0"/>
          <p:nvPr/>
        </p:nvPicPr>
        <p:blipFill rotWithShape="1">
          <a:blip r:embed="rId4">
            <a:alphaModFix/>
          </a:blip>
          <a:srcRect t="15837" b="15837"/>
          <a:stretch/>
        </p:blipFill>
        <p:spPr>
          <a:xfrm>
            <a:off x="6550275" y="4266400"/>
            <a:ext cx="5119800" cy="4664100"/>
          </a:xfrm>
          <a:prstGeom prst="roundRect">
            <a:avLst>
              <a:gd name="adj" fmla="val 16667"/>
            </a:avLst>
          </a:prstGeom>
          <a:noFill/>
          <a:ln>
            <a:noFill/>
          </a:ln>
        </p:spPr>
      </p:pic>
      <p:sp>
        <p:nvSpPr>
          <p:cNvPr id="292" name="Google Shape;292;p31"/>
          <p:cNvSpPr txBox="1"/>
          <p:nvPr/>
        </p:nvSpPr>
        <p:spPr>
          <a:xfrm>
            <a:off x="16975131" y="676121"/>
            <a:ext cx="26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chemeClr val="lt1"/>
              </a:solidFill>
              <a:latin typeface="Impact"/>
              <a:ea typeface="Impact"/>
              <a:cs typeface="Impact"/>
              <a:sym typeface="Impact"/>
            </a:endParaRPr>
          </a:p>
        </p:txBody>
      </p:sp>
      <p:pic>
        <p:nvPicPr>
          <p:cNvPr id="293" name="Google Shape;293;p31"/>
          <p:cNvPicPr preferRelativeResize="0"/>
          <p:nvPr/>
        </p:nvPicPr>
        <p:blipFill rotWithShape="1">
          <a:blip r:embed="rId5">
            <a:alphaModFix/>
          </a:blip>
          <a:srcRect l="8471" r="8471"/>
          <a:stretch/>
        </p:blipFill>
        <p:spPr>
          <a:xfrm>
            <a:off x="567950" y="4243575"/>
            <a:ext cx="5119800" cy="4623000"/>
          </a:xfrm>
          <a:prstGeom prst="roundRect">
            <a:avLst>
              <a:gd name="adj" fmla="val 16667"/>
            </a:avLst>
          </a:prstGeom>
          <a:noFill/>
          <a:ln>
            <a:noFill/>
          </a:ln>
        </p:spPr>
      </p:pic>
      <p:pic>
        <p:nvPicPr>
          <p:cNvPr id="294" name="Google Shape;294;p31"/>
          <p:cNvPicPr preferRelativeResize="0"/>
          <p:nvPr/>
        </p:nvPicPr>
        <p:blipFill rotWithShape="1">
          <a:blip r:embed="rId6">
            <a:alphaModFix/>
          </a:blip>
          <a:srcRect l="9171" r="9162"/>
          <a:stretch/>
        </p:blipFill>
        <p:spPr>
          <a:xfrm>
            <a:off x="12600250" y="4225450"/>
            <a:ext cx="5119800" cy="4701900"/>
          </a:xfrm>
          <a:prstGeom prst="roundRect">
            <a:avLst>
              <a:gd name="adj" fmla="val 16667"/>
            </a:avLst>
          </a:prstGeom>
          <a:noFill/>
          <a:ln>
            <a:noFill/>
          </a:ln>
        </p:spPr>
      </p:pic>
      <p:sp>
        <p:nvSpPr>
          <p:cNvPr id="295" name="Google Shape;295;p31"/>
          <p:cNvSpPr txBox="1"/>
          <p:nvPr/>
        </p:nvSpPr>
        <p:spPr>
          <a:xfrm>
            <a:off x="601700" y="1357200"/>
            <a:ext cx="17298000" cy="2721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10300">
                <a:solidFill>
                  <a:schemeClr val="lt1"/>
                </a:solidFill>
                <a:latin typeface="Lexend Black"/>
                <a:ea typeface="Lexend Black"/>
                <a:cs typeface="Lexend Black"/>
                <a:sym typeface="Lexend Black"/>
              </a:rPr>
              <a:t>Project</a:t>
            </a:r>
            <a:endParaRPr sz="10300">
              <a:solidFill>
                <a:schemeClr val="lt1"/>
              </a:solidFill>
              <a:latin typeface="Lexend Black"/>
              <a:ea typeface="Lexend Black"/>
              <a:cs typeface="Lexend Black"/>
              <a:sym typeface="Lexend Black"/>
            </a:endParaRPr>
          </a:p>
          <a:p>
            <a:pPr marL="0" lvl="0" indent="0" algn="l" rtl="0">
              <a:lnSpc>
                <a:spcPct val="80000"/>
              </a:lnSpc>
              <a:spcBef>
                <a:spcPts val="0"/>
              </a:spcBef>
              <a:spcAft>
                <a:spcPts val="0"/>
              </a:spcAft>
              <a:buNone/>
            </a:pPr>
            <a:r>
              <a:rPr lang="es" sz="10300">
                <a:solidFill>
                  <a:schemeClr val="lt1"/>
                </a:solidFill>
                <a:latin typeface="Lexend Black"/>
                <a:ea typeface="Lexend Black"/>
                <a:cs typeface="Lexend Black"/>
                <a:sym typeface="Lexend Black"/>
              </a:rPr>
              <a:t>CENTRAL RAILWAY</a:t>
            </a:r>
            <a:endParaRPr sz="10300">
              <a:solidFill>
                <a:schemeClr val="lt1"/>
              </a:solidFill>
              <a:latin typeface="Lexend Black"/>
              <a:ea typeface="Lexend Black"/>
              <a:cs typeface="Lexend Black"/>
              <a:sym typeface="Lexend Black"/>
            </a:endParaRPr>
          </a:p>
        </p:txBody>
      </p:sp>
      <p:pic>
        <p:nvPicPr>
          <p:cNvPr id="296" name="Google Shape;296;p31"/>
          <p:cNvPicPr preferRelativeResize="0"/>
          <p:nvPr/>
        </p:nvPicPr>
        <p:blipFill>
          <a:blip r:embed="rId7">
            <a:alphaModFix/>
          </a:blip>
          <a:stretch>
            <a:fillRect/>
          </a:stretch>
        </p:blipFill>
        <p:spPr>
          <a:xfrm>
            <a:off x="16575750" y="352600"/>
            <a:ext cx="1110548" cy="878999"/>
          </a:xfrm>
          <a:prstGeom prst="rect">
            <a:avLst/>
          </a:prstGeom>
          <a:noFill/>
          <a:ln>
            <a:noFill/>
          </a:ln>
        </p:spPr>
      </p:pic>
      <p:grpSp>
        <p:nvGrpSpPr>
          <p:cNvPr id="297" name="Google Shape;297;p31"/>
          <p:cNvGrpSpPr/>
          <p:nvPr/>
        </p:nvGrpSpPr>
        <p:grpSpPr>
          <a:xfrm>
            <a:off x="601700" y="9375746"/>
            <a:ext cx="9858850" cy="147004"/>
            <a:chOff x="633500" y="9432521"/>
            <a:chExt cx="9858850" cy="147004"/>
          </a:xfrm>
        </p:grpSpPr>
        <p:sp>
          <p:nvSpPr>
            <p:cNvPr id="298" name="Google Shape;298;p31"/>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299" name="Google Shape;299;p31"/>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mt="32000"/>
          </a:blip>
          <a:stretch>
            <a:fillRect/>
          </a:stretch>
        </p:blipFill>
        <p:spPr>
          <a:xfrm>
            <a:off x="2" y="0"/>
            <a:ext cx="18288000" cy="10286998"/>
          </a:xfrm>
          <a:prstGeom prst="rect">
            <a:avLst/>
          </a:prstGeom>
          <a:noFill/>
          <a:ln>
            <a:noFill/>
          </a:ln>
        </p:spPr>
      </p:pic>
      <p:pic>
        <p:nvPicPr>
          <p:cNvPr id="62" name="Google Shape;62;p14"/>
          <p:cNvPicPr preferRelativeResize="0"/>
          <p:nvPr/>
        </p:nvPicPr>
        <p:blipFill>
          <a:blip r:embed="rId4">
            <a:alphaModFix/>
          </a:blip>
          <a:stretch>
            <a:fillRect/>
          </a:stretch>
        </p:blipFill>
        <p:spPr>
          <a:xfrm>
            <a:off x="16575750" y="352600"/>
            <a:ext cx="1110548" cy="878999"/>
          </a:xfrm>
          <a:prstGeom prst="rect">
            <a:avLst/>
          </a:prstGeom>
          <a:noFill/>
          <a:ln>
            <a:noFill/>
          </a:ln>
        </p:spPr>
      </p:pic>
      <p:sp>
        <p:nvSpPr>
          <p:cNvPr id="63" name="Google Shape;63;p14"/>
          <p:cNvSpPr txBox="1"/>
          <p:nvPr/>
        </p:nvSpPr>
        <p:spPr>
          <a:xfrm>
            <a:off x="817950" y="4184750"/>
            <a:ext cx="16652100" cy="167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lnSpc>
                <a:spcPct val="100000"/>
              </a:lnSpc>
              <a:spcBef>
                <a:spcPts val="0"/>
              </a:spcBef>
              <a:spcAft>
                <a:spcPts val="0"/>
              </a:spcAft>
              <a:buNone/>
            </a:pPr>
            <a:r>
              <a:rPr lang="es" sz="10300">
                <a:solidFill>
                  <a:srgbClr val="FFFFFF"/>
                </a:solidFill>
                <a:latin typeface="Lexend Black"/>
                <a:ea typeface="Lexend Black"/>
                <a:cs typeface="Lexend Black"/>
                <a:sym typeface="Lexend Black"/>
              </a:rPr>
              <a:t>OUR GROUP</a:t>
            </a:r>
            <a:endParaRPr sz="10300">
              <a:solidFill>
                <a:srgbClr val="FFFFFF"/>
              </a:solidFill>
              <a:latin typeface="Lexend Black"/>
              <a:ea typeface="Lexend Black"/>
              <a:cs typeface="Lexend Black"/>
              <a:sym typeface="Lexend Black"/>
            </a:endParaRPr>
          </a:p>
        </p:txBody>
      </p:sp>
      <p:sp>
        <p:nvSpPr>
          <p:cNvPr id="64" name="Google Shape;64;p14"/>
          <p:cNvSpPr/>
          <p:nvPr/>
        </p:nvSpPr>
        <p:spPr>
          <a:xfrm>
            <a:off x="14652475" y="8816100"/>
            <a:ext cx="2292516" cy="837054"/>
          </a:xfrm>
          <a:prstGeom prst="flowChartTerminator">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5" name="Google Shape;65;p14"/>
          <p:cNvCxnSpPr/>
          <p:nvPr/>
        </p:nvCxnSpPr>
        <p:spPr>
          <a:xfrm>
            <a:off x="981075" y="8527475"/>
            <a:ext cx="15963900" cy="0"/>
          </a:xfrm>
          <a:prstGeom prst="straightConnector1">
            <a:avLst/>
          </a:prstGeom>
          <a:noFill/>
          <a:ln w="28575" cap="flat" cmpd="sng">
            <a:solidFill>
              <a:schemeClr val="lt1"/>
            </a:solidFill>
            <a:prstDash val="solid"/>
            <a:round/>
            <a:headEnd type="none" w="med" len="med"/>
            <a:tailEnd type="none" w="med" len="med"/>
          </a:ln>
        </p:spPr>
      </p:cxnSp>
      <p:pic>
        <p:nvPicPr>
          <p:cNvPr id="66" name="Google Shape;66;p14"/>
          <p:cNvPicPr preferRelativeResize="0"/>
          <p:nvPr/>
        </p:nvPicPr>
        <p:blipFill>
          <a:blip r:embed="rId5">
            <a:alphaModFix/>
          </a:blip>
          <a:stretch>
            <a:fillRect/>
          </a:stretch>
        </p:blipFill>
        <p:spPr>
          <a:xfrm>
            <a:off x="15155074" y="8833175"/>
            <a:ext cx="1287324" cy="802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pic>
        <p:nvPicPr>
          <p:cNvPr id="304" name="Google Shape;304;p32"/>
          <p:cNvPicPr preferRelativeResize="0"/>
          <p:nvPr/>
        </p:nvPicPr>
        <p:blipFill>
          <a:blip r:embed="rId3">
            <a:alphaModFix amt="32000"/>
          </a:blip>
          <a:stretch>
            <a:fillRect/>
          </a:stretch>
        </p:blipFill>
        <p:spPr>
          <a:xfrm>
            <a:off x="2" y="0"/>
            <a:ext cx="18288000" cy="10286998"/>
          </a:xfrm>
          <a:prstGeom prst="rect">
            <a:avLst/>
          </a:prstGeom>
          <a:noFill/>
          <a:ln>
            <a:noFill/>
          </a:ln>
        </p:spPr>
      </p:pic>
      <p:pic>
        <p:nvPicPr>
          <p:cNvPr id="305" name="Google Shape;305;p32"/>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306" name="Google Shape;306;p32"/>
          <p:cNvGrpSpPr/>
          <p:nvPr/>
        </p:nvGrpSpPr>
        <p:grpSpPr>
          <a:xfrm>
            <a:off x="601700" y="9375746"/>
            <a:ext cx="9858850" cy="147004"/>
            <a:chOff x="633500" y="9432521"/>
            <a:chExt cx="9858850" cy="147004"/>
          </a:xfrm>
        </p:grpSpPr>
        <p:sp>
          <p:nvSpPr>
            <p:cNvPr id="307" name="Google Shape;307;p32"/>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308" name="Google Shape;308;p32"/>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309" name="Google Shape;309;p32"/>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310" name="Google Shape;310;p32"/>
          <p:cNvSpPr txBox="1"/>
          <p:nvPr/>
        </p:nvSpPr>
        <p:spPr>
          <a:xfrm>
            <a:off x="601700" y="3835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CENTRAL RAILWAY</a:t>
            </a:r>
            <a:endParaRPr sz="4700" b="1">
              <a:solidFill>
                <a:schemeClr val="lt1"/>
              </a:solidFill>
              <a:latin typeface="Lexend"/>
              <a:ea typeface="Lexend"/>
              <a:cs typeface="Lexend"/>
              <a:sym typeface="Lexend"/>
            </a:endParaRPr>
          </a:p>
        </p:txBody>
      </p:sp>
      <p:sp>
        <p:nvSpPr>
          <p:cNvPr id="311" name="Google Shape;311;p32"/>
          <p:cNvSpPr txBox="1"/>
          <p:nvPr/>
        </p:nvSpPr>
        <p:spPr>
          <a:xfrm>
            <a:off x="601700" y="4820250"/>
            <a:ext cx="11505600" cy="163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a:solidFill>
                  <a:schemeClr val="lt1"/>
                </a:solidFill>
                <a:latin typeface="Lexend ExtraLight"/>
                <a:ea typeface="Lexend ExtraLight"/>
                <a:cs typeface="Lexend ExtraLight"/>
                <a:sym typeface="Lexend ExtraLight"/>
              </a:rPr>
              <a:t>Grupo Vía Central (consortium Saceem, Berkes, Sacyr, NGE)</a:t>
            </a:r>
            <a:endParaRPr sz="4700">
              <a:solidFill>
                <a:schemeClr val="lt1"/>
              </a:solidFill>
              <a:latin typeface="Lexend ExtraLight"/>
              <a:ea typeface="Lexend ExtraLight"/>
              <a:cs typeface="Lexend ExtraLight"/>
              <a:sym typeface="Lexend ExtraLight"/>
            </a:endParaRPr>
          </a:p>
        </p:txBody>
      </p:sp>
      <p:pic>
        <p:nvPicPr>
          <p:cNvPr id="312" name="Google Shape;312;p32"/>
          <p:cNvPicPr preferRelativeResize="0"/>
          <p:nvPr/>
        </p:nvPicPr>
        <p:blipFill rotWithShape="1">
          <a:blip r:embed="rId6">
            <a:alphaModFix/>
          </a:blip>
          <a:srcRect l="22334" r="4485"/>
          <a:stretch/>
        </p:blipFill>
        <p:spPr>
          <a:xfrm>
            <a:off x="11790401" y="2693900"/>
            <a:ext cx="5074800" cy="4623000"/>
          </a:xfrm>
          <a:prstGeom prst="roundRect">
            <a:avLst>
              <a:gd name="adj" fmla="val 16667"/>
            </a:avLst>
          </a:prstGeom>
          <a:noFill/>
          <a:ln>
            <a:noFill/>
          </a:ln>
        </p:spPr>
      </p:pic>
      <p:pic>
        <p:nvPicPr>
          <p:cNvPr id="313" name="Google Shape;313;p32"/>
          <p:cNvPicPr preferRelativeResize="0"/>
          <p:nvPr/>
        </p:nvPicPr>
        <p:blipFill rotWithShape="1">
          <a:blip r:embed="rId7">
            <a:alphaModFix/>
          </a:blip>
          <a:srcRect l="8834" r="8834"/>
          <a:stretch/>
        </p:blipFill>
        <p:spPr>
          <a:xfrm>
            <a:off x="11790401" y="2693900"/>
            <a:ext cx="5074800" cy="4623000"/>
          </a:xfrm>
          <a:prstGeom prst="roundRect">
            <a:avLst>
              <a:gd name="adj" fmla="val 16667"/>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
        <p:cNvGrpSpPr/>
        <p:nvPr/>
      </p:nvGrpSpPr>
      <p:grpSpPr>
        <a:xfrm>
          <a:off x="0" y="0"/>
          <a:ext cx="0" cy="0"/>
          <a:chOff x="0" y="0"/>
          <a:chExt cx="0" cy="0"/>
        </a:xfrm>
      </p:grpSpPr>
      <p:pic>
        <p:nvPicPr>
          <p:cNvPr id="318" name="Google Shape;318;p33"/>
          <p:cNvPicPr preferRelativeResize="0"/>
          <p:nvPr/>
        </p:nvPicPr>
        <p:blipFill>
          <a:blip r:embed="rId3">
            <a:alphaModFix amt="32000"/>
          </a:blip>
          <a:stretch>
            <a:fillRect/>
          </a:stretch>
        </p:blipFill>
        <p:spPr>
          <a:xfrm>
            <a:off x="2" y="0"/>
            <a:ext cx="18288000" cy="10286998"/>
          </a:xfrm>
          <a:prstGeom prst="rect">
            <a:avLst/>
          </a:prstGeom>
          <a:noFill/>
          <a:ln>
            <a:noFill/>
          </a:ln>
        </p:spPr>
      </p:pic>
      <p:sp>
        <p:nvSpPr>
          <p:cNvPr id="319" name="Google Shape;319;p33"/>
          <p:cNvSpPr txBox="1"/>
          <p:nvPr/>
        </p:nvSpPr>
        <p:spPr>
          <a:xfrm>
            <a:off x="601700" y="2271600"/>
            <a:ext cx="8394000" cy="7635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700">
                <a:solidFill>
                  <a:schemeClr val="lt1"/>
                </a:solidFill>
                <a:latin typeface="Lexend Black"/>
                <a:ea typeface="Lexend Black"/>
                <a:cs typeface="Lexend Black"/>
                <a:sym typeface="Lexend Black"/>
              </a:rPr>
              <a:t>LOCALS</a:t>
            </a:r>
            <a:endParaRPr sz="4700">
              <a:solidFill>
                <a:schemeClr val="lt1"/>
              </a:solidFill>
              <a:latin typeface="Lexend Black"/>
              <a:ea typeface="Lexend Black"/>
              <a:cs typeface="Lexend Black"/>
              <a:sym typeface="Lexend Black"/>
            </a:endParaRPr>
          </a:p>
        </p:txBody>
      </p:sp>
      <p:cxnSp>
        <p:nvCxnSpPr>
          <p:cNvPr id="320" name="Google Shape;320;p33"/>
          <p:cNvCxnSpPr/>
          <p:nvPr/>
        </p:nvCxnSpPr>
        <p:spPr>
          <a:xfrm>
            <a:off x="800675" y="3597500"/>
            <a:ext cx="2798100" cy="0"/>
          </a:xfrm>
          <a:prstGeom prst="straightConnector1">
            <a:avLst/>
          </a:prstGeom>
          <a:noFill/>
          <a:ln w="38100" cap="flat" cmpd="sng">
            <a:solidFill>
              <a:schemeClr val="lt1"/>
            </a:solidFill>
            <a:prstDash val="solid"/>
            <a:round/>
            <a:headEnd type="none" w="med" len="med"/>
            <a:tailEnd type="none" w="med" len="med"/>
          </a:ln>
        </p:spPr>
      </p:cxnSp>
      <p:sp>
        <p:nvSpPr>
          <p:cNvPr id="321" name="Google Shape;321;p33"/>
          <p:cNvSpPr txBox="1"/>
          <p:nvPr/>
        </p:nvSpPr>
        <p:spPr>
          <a:xfrm>
            <a:off x="601700" y="41872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chemeClr val="lt1"/>
                </a:solidFill>
                <a:latin typeface="Lexend ExtraLight"/>
                <a:ea typeface="Lexend ExtraLight"/>
                <a:cs typeface="Lexend ExtraLight"/>
                <a:sym typeface="Lexend ExtraLight"/>
              </a:rPr>
              <a:t>Locally in Uruguay, we have participated in several projects for OSE, logistics of infrastructure for dams, agro and forestry industries.</a:t>
            </a:r>
            <a:endParaRPr sz="33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r>
              <a:rPr lang="es" sz="1600">
                <a:solidFill>
                  <a:schemeClr val="dk1"/>
                </a:solidFill>
                <a:highlight>
                  <a:srgbClr val="F5F5F5"/>
                </a:highlight>
              </a:rPr>
              <a:t>​</a:t>
            </a:r>
            <a:endParaRPr sz="33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33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3300">
              <a:solidFill>
                <a:schemeClr val="lt1"/>
              </a:solidFill>
              <a:latin typeface="Lexend ExtraLight"/>
              <a:ea typeface="Lexend ExtraLight"/>
              <a:cs typeface="Lexend ExtraLight"/>
              <a:sym typeface="Lexend ExtraLight"/>
            </a:endParaRPr>
          </a:p>
        </p:txBody>
      </p:sp>
      <p:pic>
        <p:nvPicPr>
          <p:cNvPr id="322" name="Google Shape;322;p33"/>
          <p:cNvPicPr preferRelativeResize="0"/>
          <p:nvPr/>
        </p:nvPicPr>
        <p:blipFill rotWithShape="1">
          <a:blip r:embed="rId4">
            <a:alphaModFix/>
          </a:blip>
          <a:srcRect l="8698" r="8698"/>
          <a:stretch/>
        </p:blipFill>
        <p:spPr>
          <a:xfrm>
            <a:off x="11790401" y="2693900"/>
            <a:ext cx="5074800" cy="4623000"/>
          </a:xfrm>
          <a:prstGeom prst="roundRect">
            <a:avLst>
              <a:gd name="adj" fmla="val 16667"/>
            </a:avLst>
          </a:prstGeom>
          <a:noFill/>
          <a:ln>
            <a:noFill/>
          </a:ln>
        </p:spPr>
      </p:pic>
      <p:grpSp>
        <p:nvGrpSpPr>
          <p:cNvPr id="323" name="Google Shape;323;p33"/>
          <p:cNvGrpSpPr/>
          <p:nvPr/>
        </p:nvGrpSpPr>
        <p:grpSpPr>
          <a:xfrm>
            <a:off x="601700" y="9375746"/>
            <a:ext cx="9858850" cy="147004"/>
            <a:chOff x="633500" y="9432521"/>
            <a:chExt cx="9858850" cy="147004"/>
          </a:xfrm>
        </p:grpSpPr>
        <p:sp>
          <p:nvSpPr>
            <p:cNvPr id="324" name="Google Shape;324;p33"/>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325" name="Google Shape;325;p33"/>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Projects</a:t>
              </a:r>
              <a:endParaRPr sz="1000">
                <a:solidFill>
                  <a:srgbClr val="FFFFFF"/>
                </a:solidFill>
                <a:latin typeface="Archivo"/>
                <a:ea typeface="Archivo"/>
                <a:cs typeface="Archivo"/>
                <a:sym typeface="Archivo"/>
              </a:endParaRPr>
            </a:p>
          </p:txBody>
        </p:sp>
      </p:grpSp>
      <p:pic>
        <p:nvPicPr>
          <p:cNvPr id="326" name="Google Shape;326;p33"/>
          <p:cNvPicPr preferRelativeResize="0"/>
          <p:nvPr/>
        </p:nvPicPr>
        <p:blipFill>
          <a:blip r:embed="rId5">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
        <p:cNvGrpSpPr/>
        <p:nvPr/>
      </p:nvGrpSpPr>
      <p:grpSpPr>
        <a:xfrm>
          <a:off x="0" y="0"/>
          <a:ext cx="0" cy="0"/>
          <a:chOff x="0" y="0"/>
          <a:chExt cx="0" cy="0"/>
        </a:xfrm>
      </p:grpSpPr>
      <p:pic>
        <p:nvPicPr>
          <p:cNvPr id="331" name="Google Shape;331;p34"/>
          <p:cNvPicPr preferRelativeResize="0"/>
          <p:nvPr/>
        </p:nvPicPr>
        <p:blipFill>
          <a:blip r:embed="rId3">
            <a:alphaModFix amt="32000"/>
          </a:blip>
          <a:stretch>
            <a:fillRect/>
          </a:stretch>
        </p:blipFill>
        <p:spPr>
          <a:xfrm>
            <a:off x="2" y="0"/>
            <a:ext cx="18288000" cy="10286998"/>
          </a:xfrm>
          <a:prstGeom prst="rect">
            <a:avLst/>
          </a:prstGeom>
          <a:noFill/>
          <a:ln>
            <a:noFill/>
          </a:ln>
        </p:spPr>
      </p:pic>
      <p:cxnSp>
        <p:nvCxnSpPr>
          <p:cNvPr id="332" name="Google Shape;332;p34"/>
          <p:cNvCxnSpPr/>
          <p:nvPr/>
        </p:nvCxnSpPr>
        <p:spPr>
          <a:xfrm>
            <a:off x="739250" y="5005400"/>
            <a:ext cx="2798100" cy="0"/>
          </a:xfrm>
          <a:prstGeom prst="straightConnector1">
            <a:avLst/>
          </a:prstGeom>
          <a:noFill/>
          <a:ln w="38100" cap="flat" cmpd="sng">
            <a:solidFill>
              <a:schemeClr val="lt1"/>
            </a:solidFill>
            <a:prstDash val="solid"/>
            <a:round/>
            <a:headEnd type="none" w="med" len="med"/>
            <a:tailEnd type="none" w="med" len="med"/>
          </a:ln>
        </p:spPr>
      </p:cxnSp>
      <p:sp>
        <p:nvSpPr>
          <p:cNvPr id="333" name="Google Shape;333;p34"/>
          <p:cNvSpPr txBox="1"/>
          <p:nvPr/>
        </p:nvSpPr>
        <p:spPr>
          <a:xfrm>
            <a:off x="622850" y="5333800"/>
            <a:ext cx="7992600" cy="24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2023 - </a:t>
            </a:r>
            <a:r>
              <a:rPr lang="es" sz="3300">
                <a:solidFill>
                  <a:schemeClr val="lt1"/>
                </a:solidFill>
                <a:latin typeface="Lexend ExtraLight"/>
                <a:ea typeface="Lexend ExtraLight"/>
                <a:cs typeface="Lexend ExtraLight"/>
                <a:sym typeface="Lexend ExtraLight"/>
              </a:rPr>
              <a:t>Transport of pipes for the public water company of Uruguay.</a:t>
            </a:r>
            <a:endParaRPr sz="2000">
              <a:solidFill>
                <a:schemeClr val="lt1"/>
              </a:solidFill>
              <a:latin typeface="Lexend ExtraLight"/>
              <a:ea typeface="Lexend ExtraLight"/>
              <a:cs typeface="Lexend ExtraLight"/>
              <a:sym typeface="Lexend ExtraLight"/>
            </a:endParaRPr>
          </a:p>
        </p:txBody>
      </p:sp>
      <p:pic>
        <p:nvPicPr>
          <p:cNvPr id="334" name="Google Shape;334;p34"/>
          <p:cNvPicPr preferRelativeResize="0"/>
          <p:nvPr/>
        </p:nvPicPr>
        <p:blipFill rotWithShape="1">
          <a:blip r:embed="rId4">
            <a:alphaModFix/>
          </a:blip>
          <a:srcRect l="8834" r="8834"/>
          <a:stretch/>
        </p:blipFill>
        <p:spPr>
          <a:xfrm>
            <a:off x="11790401" y="2693900"/>
            <a:ext cx="5074800" cy="4623000"/>
          </a:xfrm>
          <a:prstGeom prst="roundRect">
            <a:avLst>
              <a:gd name="adj" fmla="val 16667"/>
            </a:avLst>
          </a:prstGeom>
          <a:noFill/>
          <a:ln>
            <a:noFill/>
          </a:ln>
        </p:spPr>
      </p:pic>
      <p:grpSp>
        <p:nvGrpSpPr>
          <p:cNvPr id="335" name="Google Shape;335;p34"/>
          <p:cNvGrpSpPr/>
          <p:nvPr/>
        </p:nvGrpSpPr>
        <p:grpSpPr>
          <a:xfrm>
            <a:off x="601700" y="9375746"/>
            <a:ext cx="9858850" cy="147004"/>
            <a:chOff x="633500" y="9432521"/>
            <a:chExt cx="9858850" cy="147004"/>
          </a:xfrm>
        </p:grpSpPr>
        <p:sp>
          <p:nvSpPr>
            <p:cNvPr id="336" name="Google Shape;336;p34"/>
            <p:cNvSpPr txBox="1"/>
            <p:nvPr/>
          </p:nvSpPr>
          <p:spPr>
            <a:xfrm>
              <a:off x="7859250" y="9432525"/>
              <a:ext cx="2633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sp>
          <p:nvSpPr>
            <p:cNvPr id="337" name="Google Shape;337;p34"/>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Porjects</a:t>
              </a:r>
              <a:endParaRPr sz="1000">
                <a:solidFill>
                  <a:srgbClr val="FFFFFF"/>
                </a:solidFill>
                <a:latin typeface="Archivo"/>
                <a:ea typeface="Archivo"/>
                <a:cs typeface="Archivo"/>
                <a:sym typeface="Archivo"/>
              </a:endParaRPr>
            </a:p>
          </p:txBody>
        </p:sp>
      </p:grpSp>
      <p:pic>
        <p:nvPicPr>
          <p:cNvPr id="338" name="Google Shape;338;p34"/>
          <p:cNvPicPr preferRelativeResize="0"/>
          <p:nvPr/>
        </p:nvPicPr>
        <p:blipFill>
          <a:blip r:embed="rId5">
            <a:alphaModFix/>
          </a:blip>
          <a:stretch>
            <a:fillRect/>
          </a:stretch>
        </p:blipFill>
        <p:spPr>
          <a:xfrm>
            <a:off x="16575750" y="352600"/>
            <a:ext cx="1110548" cy="878999"/>
          </a:xfrm>
          <a:prstGeom prst="rect">
            <a:avLst/>
          </a:prstGeom>
          <a:noFill/>
          <a:ln>
            <a:noFill/>
          </a:ln>
        </p:spPr>
      </p:pic>
      <p:sp>
        <p:nvSpPr>
          <p:cNvPr id="339" name="Google Shape;339;p34"/>
          <p:cNvSpPr txBox="1"/>
          <p:nvPr/>
        </p:nvSpPr>
        <p:spPr>
          <a:xfrm>
            <a:off x="622850" y="2054050"/>
            <a:ext cx="11505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700" b="1">
                <a:solidFill>
                  <a:schemeClr val="lt1"/>
                </a:solidFill>
                <a:latin typeface="Lexend"/>
                <a:ea typeface="Lexend"/>
                <a:cs typeface="Lexend"/>
                <a:sym typeface="Lexend"/>
              </a:rPr>
              <a:t>OSE PAYSANDÚ</a:t>
            </a:r>
            <a:endParaRPr sz="4700" b="1">
              <a:solidFill>
                <a:schemeClr val="lt1"/>
              </a:solidFill>
              <a:latin typeface="Lexend"/>
              <a:ea typeface="Lexend"/>
              <a:cs typeface="Lexend"/>
              <a:sym typeface="Lexend"/>
            </a:endParaRPr>
          </a:p>
        </p:txBody>
      </p:sp>
      <p:sp>
        <p:nvSpPr>
          <p:cNvPr id="340" name="Google Shape;340;p34"/>
          <p:cNvSpPr txBox="1"/>
          <p:nvPr/>
        </p:nvSpPr>
        <p:spPr>
          <a:xfrm>
            <a:off x="622850" y="3039250"/>
            <a:ext cx="111675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600">
                <a:solidFill>
                  <a:schemeClr val="lt1"/>
                </a:solidFill>
                <a:latin typeface="Lexend ExtraLight"/>
                <a:ea typeface="Lexend ExtraLight"/>
                <a:cs typeface="Lexend ExtraLight"/>
                <a:sym typeface="Lexend ExtraLight"/>
              </a:rPr>
              <a:t>Transport of pipes for the public water company of Uruguay.</a:t>
            </a:r>
            <a:endParaRPr sz="4600">
              <a:solidFill>
                <a:schemeClr val="lt1"/>
              </a:solidFill>
              <a:latin typeface="Lexend ExtraLight"/>
              <a:ea typeface="Lexend ExtraLight"/>
              <a:cs typeface="Lexend ExtraLight"/>
              <a:sym typeface="Lexend ExtraLight"/>
            </a:endParaRPr>
          </a:p>
        </p:txBody>
      </p:sp>
      <p:pic>
        <p:nvPicPr>
          <p:cNvPr id="341" name="Google Shape;341;p34"/>
          <p:cNvPicPr preferRelativeResize="0"/>
          <p:nvPr/>
        </p:nvPicPr>
        <p:blipFill rotWithShape="1">
          <a:blip r:embed="rId6">
            <a:alphaModFix/>
          </a:blip>
          <a:srcRect l="22334" r="4485"/>
          <a:stretch/>
        </p:blipFill>
        <p:spPr>
          <a:xfrm>
            <a:off x="11790401" y="2693900"/>
            <a:ext cx="5074800" cy="4623000"/>
          </a:xfrm>
          <a:prstGeom prst="roundRect">
            <a:avLst>
              <a:gd name="adj" fmla="val 16667"/>
            </a:avLst>
          </a:prstGeom>
          <a:noFill/>
          <a:ln>
            <a:noFill/>
          </a:ln>
        </p:spPr>
      </p:pic>
      <p:pic>
        <p:nvPicPr>
          <p:cNvPr id="342" name="Google Shape;342;p34"/>
          <p:cNvPicPr preferRelativeResize="0"/>
          <p:nvPr/>
        </p:nvPicPr>
        <p:blipFill rotWithShape="1">
          <a:blip r:embed="rId7">
            <a:alphaModFix/>
          </a:blip>
          <a:srcRect l="8834" r="8834"/>
          <a:stretch/>
        </p:blipFill>
        <p:spPr>
          <a:xfrm>
            <a:off x="11790401" y="2693900"/>
            <a:ext cx="5074800" cy="4623000"/>
          </a:xfrm>
          <a:prstGeom prst="roundRect">
            <a:avLst>
              <a:gd name="adj" fmla="val 16667"/>
            </a:avLst>
          </a:prstGeom>
          <a:noFill/>
          <a:ln>
            <a:noFill/>
          </a:ln>
        </p:spPr>
      </p:pic>
      <p:pic>
        <p:nvPicPr>
          <p:cNvPr id="343" name="Google Shape;343;p34"/>
          <p:cNvPicPr preferRelativeResize="0"/>
          <p:nvPr/>
        </p:nvPicPr>
        <p:blipFill rotWithShape="1">
          <a:blip r:embed="rId8">
            <a:alphaModFix/>
          </a:blip>
          <a:srcRect l="9236" r="9236"/>
          <a:stretch/>
        </p:blipFill>
        <p:spPr>
          <a:xfrm>
            <a:off x="11767900" y="2654450"/>
            <a:ext cx="5119800" cy="4701900"/>
          </a:xfrm>
          <a:prstGeom prst="roundRect">
            <a:avLst>
              <a:gd name="adj" fmla="val 16667"/>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7"/>
        <p:cNvGrpSpPr/>
        <p:nvPr/>
      </p:nvGrpSpPr>
      <p:grpSpPr>
        <a:xfrm>
          <a:off x="0" y="0"/>
          <a:ext cx="0" cy="0"/>
          <a:chOff x="0" y="0"/>
          <a:chExt cx="0" cy="0"/>
        </a:xfrm>
      </p:grpSpPr>
      <p:pic>
        <p:nvPicPr>
          <p:cNvPr id="348" name="Google Shape;348;p35"/>
          <p:cNvPicPr preferRelativeResize="0"/>
          <p:nvPr/>
        </p:nvPicPr>
        <p:blipFill>
          <a:blip r:embed="rId3">
            <a:alphaModFix amt="32000"/>
          </a:blip>
          <a:stretch>
            <a:fillRect/>
          </a:stretch>
        </p:blipFill>
        <p:spPr>
          <a:xfrm>
            <a:off x="2" y="0"/>
            <a:ext cx="18288000" cy="10286998"/>
          </a:xfrm>
          <a:prstGeom prst="rect">
            <a:avLst/>
          </a:prstGeom>
          <a:noFill/>
          <a:ln>
            <a:noFill/>
          </a:ln>
        </p:spPr>
      </p:pic>
      <p:pic>
        <p:nvPicPr>
          <p:cNvPr id="349" name="Google Shape;349;p35"/>
          <p:cNvPicPr preferRelativeResize="0"/>
          <p:nvPr/>
        </p:nvPicPr>
        <p:blipFill>
          <a:blip r:embed="rId4">
            <a:alphaModFix/>
          </a:blip>
          <a:stretch>
            <a:fillRect/>
          </a:stretch>
        </p:blipFill>
        <p:spPr>
          <a:xfrm>
            <a:off x="6329775" y="4537513"/>
            <a:ext cx="5628452" cy="1211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mt="32000"/>
          </a:blip>
          <a:stretch>
            <a:fillRect/>
          </a:stretch>
        </p:blipFill>
        <p:spPr>
          <a:xfrm>
            <a:off x="2" y="0"/>
            <a:ext cx="18288000" cy="10286998"/>
          </a:xfrm>
          <a:prstGeom prst="rect">
            <a:avLst/>
          </a:prstGeom>
          <a:noFill/>
          <a:ln>
            <a:noFill/>
          </a:ln>
        </p:spPr>
      </p:pic>
      <p:sp>
        <p:nvSpPr>
          <p:cNvPr id="72" name="Google Shape;72;p15"/>
          <p:cNvSpPr txBox="1"/>
          <p:nvPr/>
        </p:nvSpPr>
        <p:spPr>
          <a:xfrm>
            <a:off x="601700" y="2801100"/>
            <a:ext cx="13050900" cy="41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solidFill>
                  <a:schemeClr val="lt1"/>
                </a:solidFill>
                <a:latin typeface="Lexend ExtraLight"/>
                <a:ea typeface="Lexend ExtraLight"/>
                <a:cs typeface="Lexend ExtraLight"/>
                <a:sym typeface="Lexend ExtraLight"/>
              </a:rPr>
              <a:t>Originally conceived in 1996 as a division of REPREMAR Shipping to develop maritime and air cargo transportation, REPREMAR Logistics became independent on May 1, 1999. It is currently one of the most recognized companies regionally in the cargo transport service between Asia and the east coast of South America. For this purpose, we continuously invest in computer equipment and software that help highlight and enhance our capabilities.</a:t>
            </a:r>
            <a:endParaRPr sz="20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20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20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None/>
            </a:pPr>
            <a:endParaRPr sz="2000">
              <a:solidFill>
                <a:schemeClr val="lt1"/>
              </a:solidFill>
              <a:latin typeface="Lexend ExtraLight"/>
              <a:ea typeface="Lexend ExtraLight"/>
              <a:cs typeface="Lexend ExtraLight"/>
              <a:sym typeface="Lexend ExtraLight"/>
            </a:endParaRPr>
          </a:p>
          <a:p>
            <a:pPr marL="0" lvl="0" indent="0" algn="l" rtl="0">
              <a:spcBef>
                <a:spcPts val="0"/>
              </a:spcBef>
              <a:spcAft>
                <a:spcPts val="0"/>
              </a:spcAft>
              <a:buClr>
                <a:schemeClr val="dk1"/>
              </a:buClr>
              <a:buSzPts val="1100"/>
              <a:buFont typeface="Arial"/>
              <a:buNone/>
            </a:pPr>
            <a:r>
              <a:rPr lang="es" sz="3300">
                <a:solidFill>
                  <a:srgbClr val="43BDAF"/>
                </a:solidFill>
                <a:latin typeface="Lexend ExtraLight"/>
                <a:ea typeface="Lexend ExtraLight"/>
                <a:cs typeface="Lexend ExtraLight"/>
                <a:sym typeface="Lexend ExtraLight"/>
              </a:rPr>
              <a:t>In an increasingly complex, dynamic, and demanding world, we are convinced of the importance of Information Systems</a:t>
            </a:r>
            <a:endParaRPr sz="2000">
              <a:solidFill>
                <a:schemeClr val="lt1"/>
              </a:solidFill>
              <a:latin typeface="Lexend ExtraLight"/>
              <a:ea typeface="Lexend ExtraLight"/>
              <a:cs typeface="Lexend ExtraLight"/>
              <a:sym typeface="Lexend ExtraLight"/>
            </a:endParaRPr>
          </a:p>
        </p:txBody>
      </p:sp>
      <p:cxnSp>
        <p:nvCxnSpPr>
          <p:cNvPr id="73" name="Google Shape;73;p15"/>
          <p:cNvCxnSpPr/>
          <p:nvPr/>
        </p:nvCxnSpPr>
        <p:spPr>
          <a:xfrm>
            <a:off x="9527563" y="6599360"/>
            <a:ext cx="2798100" cy="0"/>
          </a:xfrm>
          <a:prstGeom prst="straightConnector1">
            <a:avLst/>
          </a:prstGeom>
          <a:noFill/>
          <a:ln w="38100" cap="flat" cmpd="sng">
            <a:solidFill>
              <a:schemeClr val="lt1"/>
            </a:solidFill>
            <a:prstDash val="solid"/>
            <a:round/>
            <a:headEnd type="none" w="med" len="med"/>
            <a:tailEnd type="none" w="med" len="med"/>
          </a:ln>
        </p:spPr>
      </p:cxnSp>
      <p:sp>
        <p:nvSpPr>
          <p:cNvPr id="74" name="Google Shape;74;p15"/>
          <p:cNvSpPr txBox="1"/>
          <p:nvPr/>
        </p:nvSpPr>
        <p:spPr>
          <a:xfrm>
            <a:off x="601700" y="9375746"/>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Who are we?</a:t>
            </a:r>
            <a:endParaRPr sz="1000">
              <a:solidFill>
                <a:srgbClr val="FFFFFF"/>
              </a:solidFill>
              <a:latin typeface="Archivo"/>
              <a:ea typeface="Archivo"/>
              <a:cs typeface="Archivo"/>
              <a:sym typeface="Archivo"/>
            </a:endParaRPr>
          </a:p>
        </p:txBody>
      </p:sp>
      <p:sp>
        <p:nvSpPr>
          <p:cNvPr id="75" name="Google Shape;75;p15"/>
          <p:cNvSpPr txBox="1"/>
          <p:nvPr/>
        </p:nvSpPr>
        <p:spPr>
          <a:xfrm>
            <a:off x="7938450" y="9375750"/>
            <a:ext cx="2411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rgbClr val="FFFFFF"/>
                </a:solidFill>
                <a:latin typeface="Lexend ExtraLight"/>
                <a:ea typeface="Lexend ExtraLight"/>
                <a:cs typeface="Lexend ExtraLight"/>
                <a:sym typeface="Lexend ExtraLight"/>
              </a:rPr>
              <a:t>Repremar Logistics | </a:t>
            </a:r>
            <a:r>
              <a:rPr lang="es" sz="1000" b="1">
                <a:solidFill>
                  <a:srgbClr val="FFFFFF"/>
                </a:solidFill>
                <a:latin typeface="Lexend"/>
                <a:ea typeface="Lexend"/>
                <a:cs typeface="Lexend"/>
                <a:sym typeface="Lexend"/>
              </a:rPr>
              <a:t>Repremar Group</a:t>
            </a:r>
            <a:r>
              <a:rPr lang="es" sz="1000">
                <a:solidFill>
                  <a:srgbClr val="FFFFFF"/>
                </a:solidFill>
                <a:latin typeface="Archivo"/>
                <a:ea typeface="Archivo"/>
                <a:cs typeface="Archivo"/>
                <a:sym typeface="Archivo"/>
              </a:rPr>
              <a:t> </a:t>
            </a:r>
            <a:endParaRPr sz="1000">
              <a:solidFill>
                <a:srgbClr val="FFFFFF"/>
              </a:solidFill>
              <a:latin typeface="Archivo"/>
              <a:ea typeface="Archivo"/>
              <a:cs typeface="Archivo"/>
              <a:sym typeface="Archivo"/>
            </a:endParaRPr>
          </a:p>
        </p:txBody>
      </p:sp>
      <p:pic>
        <p:nvPicPr>
          <p:cNvPr id="76" name="Google Shape;76;p15"/>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l="22" t="-550" r="24420" b="549"/>
          <a:stretch/>
        </p:blipFill>
        <p:spPr>
          <a:xfrm>
            <a:off x="0" y="-137100"/>
            <a:ext cx="18288000" cy="10424100"/>
          </a:xfrm>
          <a:prstGeom prst="rect">
            <a:avLst/>
          </a:prstGeom>
          <a:noFill/>
          <a:ln>
            <a:noFill/>
          </a:ln>
        </p:spPr>
      </p:pic>
      <p:sp>
        <p:nvSpPr>
          <p:cNvPr id="82" name="Google Shape;82;p16"/>
          <p:cNvSpPr txBox="1"/>
          <p:nvPr/>
        </p:nvSpPr>
        <p:spPr>
          <a:xfrm>
            <a:off x="601700" y="2161800"/>
            <a:ext cx="7762200" cy="5963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Special</a:t>
            </a: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Services.</a:t>
            </a:r>
            <a:endParaRPr sz="10300">
              <a:solidFill>
                <a:schemeClr val="lt1"/>
              </a:solidFill>
              <a:latin typeface="Lexend Black"/>
              <a:ea typeface="Lexend Black"/>
              <a:cs typeface="Lexend Black"/>
              <a:sym typeface="Lexend Black"/>
            </a:endParaRPr>
          </a:p>
        </p:txBody>
      </p:sp>
      <p:cxnSp>
        <p:nvCxnSpPr>
          <p:cNvPr id="83" name="Google Shape;83;p16"/>
          <p:cNvCxnSpPr/>
          <p:nvPr/>
        </p:nvCxnSpPr>
        <p:spPr>
          <a:xfrm>
            <a:off x="946375" y="3180400"/>
            <a:ext cx="3806700" cy="0"/>
          </a:xfrm>
          <a:prstGeom prst="straightConnector1">
            <a:avLst/>
          </a:prstGeom>
          <a:noFill/>
          <a:ln w="76200" cap="flat" cmpd="sng">
            <a:solidFill>
              <a:schemeClr val="lt1"/>
            </a:solidFill>
            <a:prstDash val="solid"/>
            <a:round/>
            <a:headEnd type="none" w="med" len="med"/>
            <a:tailEnd type="none" w="med" len="med"/>
          </a:ln>
        </p:spPr>
      </p:cxnSp>
      <p:sp>
        <p:nvSpPr>
          <p:cNvPr id="84" name="Google Shape;84;p16"/>
          <p:cNvSpPr txBox="1"/>
          <p:nvPr/>
        </p:nvSpPr>
        <p:spPr>
          <a:xfrm>
            <a:off x="7852950" y="9375750"/>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pic>
        <p:nvPicPr>
          <p:cNvPr id="85" name="Google Shape;85;p16"/>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9762384" y="4149962"/>
            <a:ext cx="2291877" cy="2291880"/>
          </a:xfrm>
          <a:prstGeom prst="rect">
            <a:avLst/>
          </a:prstGeom>
          <a:noFill/>
          <a:ln>
            <a:noFill/>
          </a:ln>
        </p:spPr>
      </p:pic>
      <p:pic>
        <p:nvPicPr>
          <p:cNvPr id="91" name="Google Shape;91;p17"/>
          <p:cNvPicPr preferRelativeResize="0"/>
          <p:nvPr/>
        </p:nvPicPr>
        <p:blipFill rotWithShape="1">
          <a:blip r:embed="rId4">
            <a:alphaModFix/>
          </a:blip>
          <a:srcRect l="26414" t="10897" r="28656" b="12250"/>
          <a:stretch/>
        </p:blipFill>
        <p:spPr>
          <a:xfrm>
            <a:off x="5742550" y="3961025"/>
            <a:ext cx="2726676" cy="2623401"/>
          </a:xfrm>
          <a:prstGeom prst="rect">
            <a:avLst/>
          </a:prstGeom>
          <a:noFill/>
          <a:ln>
            <a:noFill/>
          </a:ln>
        </p:spPr>
      </p:pic>
      <p:sp>
        <p:nvSpPr>
          <p:cNvPr id="92" name="Google Shape;92;p17"/>
          <p:cNvSpPr txBox="1"/>
          <p:nvPr/>
        </p:nvSpPr>
        <p:spPr>
          <a:xfrm>
            <a:off x="8662881" y="4767213"/>
            <a:ext cx="44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6000" b="1">
                <a:solidFill>
                  <a:schemeClr val="lt1"/>
                </a:solidFill>
                <a:latin typeface="Impact"/>
                <a:ea typeface="Impact"/>
                <a:cs typeface="Impact"/>
                <a:sym typeface="Impact"/>
              </a:rPr>
              <a:t>+</a:t>
            </a:r>
            <a:endParaRPr sz="6000" b="1">
              <a:solidFill>
                <a:schemeClr val="lt1"/>
              </a:solidFill>
              <a:latin typeface="Impact"/>
              <a:ea typeface="Impact"/>
              <a:cs typeface="Impact"/>
              <a:sym typeface="Impact"/>
            </a:endParaRPr>
          </a:p>
        </p:txBody>
      </p:sp>
      <p:sp>
        <p:nvSpPr>
          <p:cNvPr id="93" name="Google Shape;93;p17"/>
          <p:cNvSpPr/>
          <p:nvPr/>
        </p:nvSpPr>
        <p:spPr>
          <a:xfrm>
            <a:off x="-125" y="0"/>
            <a:ext cx="18288000" cy="10287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4" name="Google Shape;94;p17"/>
          <p:cNvPicPr preferRelativeResize="0"/>
          <p:nvPr/>
        </p:nvPicPr>
        <p:blipFill>
          <a:blip r:embed="rId5">
            <a:alphaModFix amt="32000"/>
          </a:blip>
          <a:stretch>
            <a:fillRect/>
          </a:stretch>
        </p:blipFill>
        <p:spPr>
          <a:xfrm>
            <a:off x="2" y="0"/>
            <a:ext cx="18288000" cy="10286998"/>
          </a:xfrm>
          <a:prstGeom prst="rect">
            <a:avLst/>
          </a:prstGeom>
          <a:noFill/>
          <a:ln>
            <a:noFill/>
          </a:ln>
        </p:spPr>
      </p:pic>
      <p:sp>
        <p:nvSpPr>
          <p:cNvPr id="95" name="Google Shape;95;p17"/>
          <p:cNvSpPr txBox="1"/>
          <p:nvPr/>
        </p:nvSpPr>
        <p:spPr>
          <a:xfrm>
            <a:off x="1102900" y="3997506"/>
            <a:ext cx="16583400" cy="229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3300">
                <a:solidFill>
                  <a:srgbClr val="43BDAF"/>
                </a:solidFill>
                <a:latin typeface="Lexend ExtraLight"/>
                <a:ea typeface="Lexend ExtraLight"/>
                <a:cs typeface="Lexend ExtraLight"/>
                <a:sym typeface="Lexend ExtraLight"/>
              </a:rPr>
              <a:t>We ship cargo from suppliers around the globe and deliver it to construction sites anywhere in the world. We handle any type of shipment that may be part of a project, from small LCL shipments and containers to items of enormous weight and dimensions. </a:t>
            </a:r>
            <a:r>
              <a:rPr lang="es" sz="3300">
                <a:solidFill>
                  <a:schemeClr val="lt1"/>
                </a:solidFill>
                <a:latin typeface="Lexend ExtraLight"/>
                <a:ea typeface="Lexend ExtraLight"/>
                <a:cs typeface="Lexend ExtraLight"/>
                <a:sym typeface="Lexend ExtraLight"/>
              </a:rPr>
              <a:t>We have experts in ship chartering, heavy cargo handling, trucking, and project management.</a:t>
            </a:r>
            <a:endParaRPr sz="4800">
              <a:solidFill>
                <a:schemeClr val="lt1"/>
              </a:solidFill>
              <a:latin typeface="Lexend Light"/>
              <a:ea typeface="Lexend Light"/>
              <a:cs typeface="Lexend Light"/>
              <a:sym typeface="Lexend Light"/>
            </a:endParaRPr>
          </a:p>
        </p:txBody>
      </p:sp>
      <p:cxnSp>
        <p:nvCxnSpPr>
          <p:cNvPr id="96" name="Google Shape;96;p17"/>
          <p:cNvCxnSpPr/>
          <p:nvPr/>
        </p:nvCxnSpPr>
        <p:spPr>
          <a:xfrm>
            <a:off x="601700" y="3269850"/>
            <a:ext cx="0" cy="3747300"/>
          </a:xfrm>
          <a:prstGeom prst="straightConnector1">
            <a:avLst/>
          </a:prstGeom>
          <a:noFill/>
          <a:ln w="76200" cap="flat" cmpd="sng">
            <a:solidFill>
              <a:schemeClr val="lt1"/>
            </a:solidFill>
            <a:prstDash val="solid"/>
            <a:round/>
            <a:headEnd type="none" w="med" len="med"/>
            <a:tailEnd type="none" w="med" len="med"/>
          </a:ln>
        </p:spPr>
      </p:cxnSp>
      <p:grpSp>
        <p:nvGrpSpPr>
          <p:cNvPr id="97" name="Google Shape;97;p17"/>
          <p:cNvGrpSpPr/>
          <p:nvPr/>
        </p:nvGrpSpPr>
        <p:grpSpPr>
          <a:xfrm>
            <a:off x="601700" y="9375746"/>
            <a:ext cx="9905650" cy="147004"/>
            <a:chOff x="633500" y="9432521"/>
            <a:chExt cx="9905650" cy="147004"/>
          </a:xfrm>
        </p:grpSpPr>
        <p:sp>
          <p:nvSpPr>
            <p:cNvPr id="98" name="Google Shape;98;p17"/>
            <p:cNvSpPr txBox="1"/>
            <p:nvPr/>
          </p:nvSpPr>
          <p:spPr>
            <a:xfrm>
              <a:off x="7812450" y="9432525"/>
              <a:ext cx="27267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99" name="Google Shape;99;p17"/>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Servicios Especiales</a:t>
              </a:r>
              <a:endParaRPr sz="1000">
                <a:solidFill>
                  <a:srgbClr val="FFFFFF"/>
                </a:solidFill>
                <a:latin typeface="Archivo"/>
                <a:ea typeface="Archivo"/>
                <a:cs typeface="Archivo"/>
                <a:sym typeface="Archivo"/>
              </a:endParaRPr>
            </a:p>
          </p:txBody>
        </p:sp>
      </p:grpSp>
      <p:pic>
        <p:nvPicPr>
          <p:cNvPr id="100" name="Google Shape;100;p17"/>
          <p:cNvPicPr preferRelativeResize="0"/>
          <p:nvPr/>
        </p:nvPicPr>
        <p:blipFill>
          <a:blip r:embed="rId6">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pic>
        <p:nvPicPr>
          <p:cNvPr id="105" name="Google Shape;105;p18"/>
          <p:cNvPicPr preferRelativeResize="0"/>
          <p:nvPr/>
        </p:nvPicPr>
        <p:blipFill>
          <a:blip r:embed="rId3">
            <a:alphaModFix amt="32000"/>
          </a:blip>
          <a:stretch>
            <a:fillRect/>
          </a:stretch>
        </p:blipFill>
        <p:spPr>
          <a:xfrm>
            <a:off x="2" y="0"/>
            <a:ext cx="18288000" cy="10286998"/>
          </a:xfrm>
          <a:prstGeom prst="rect">
            <a:avLst/>
          </a:prstGeom>
          <a:noFill/>
          <a:ln>
            <a:noFill/>
          </a:ln>
        </p:spPr>
      </p:pic>
      <p:sp>
        <p:nvSpPr>
          <p:cNvPr id="106" name="Google Shape;106;p18"/>
          <p:cNvSpPr/>
          <p:nvPr/>
        </p:nvSpPr>
        <p:spPr>
          <a:xfrm>
            <a:off x="-5714075" y="-2912725"/>
            <a:ext cx="17084700" cy="15201900"/>
          </a:xfrm>
          <a:prstGeom prst="ellipse">
            <a:avLst/>
          </a:prstGeom>
          <a:noFill/>
          <a:ln w="76200" cap="flat" cmpd="sng">
            <a:solidFill>
              <a:srgbClr val="EFEFEF"/>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  </a:t>
            </a:r>
            <a:endParaRPr/>
          </a:p>
        </p:txBody>
      </p:sp>
      <p:sp>
        <p:nvSpPr>
          <p:cNvPr id="107" name="Google Shape;107;p18"/>
          <p:cNvSpPr txBox="1"/>
          <p:nvPr/>
        </p:nvSpPr>
        <p:spPr>
          <a:xfrm>
            <a:off x="16975131" y="676121"/>
            <a:ext cx="26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chemeClr val="lt1"/>
              </a:solidFill>
              <a:latin typeface="Impact"/>
              <a:ea typeface="Impact"/>
              <a:cs typeface="Impact"/>
              <a:sym typeface="Impact"/>
            </a:endParaRPr>
          </a:p>
        </p:txBody>
      </p:sp>
      <p:sp>
        <p:nvSpPr>
          <p:cNvPr id="108" name="Google Shape;108;p18"/>
          <p:cNvSpPr txBox="1"/>
          <p:nvPr/>
        </p:nvSpPr>
        <p:spPr>
          <a:xfrm>
            <a:off x="8538021" y="8060775"/>
            <a:ext cx="451800" cy="4041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000000"/>
              </a:buClr>
              <a:buSzPts val="1100"/>
              <a:buFont typeface="Arial"/>
              <a:buNone/>
            </a:pPr>
            <a:endParaRPr sz="2300">
              <a:solidFill>
                <a:srgbClr val="FFFFFF"/>
              </a:solidFill>
              <a:latin typeface="Manrope Medium"/>
              <a:ea typeface="Manrope Medium"/>
              <a:cs typeface="Manrope Medium"/>
              <a:sym typeface="Manrope Medium"/>
            </a:endParaRPr>
          </a:p>
        </p:txBody>
      </p:sp>
      <p:cxnSp>
        <p:nvCxnSpPr>
          <p:cNvPr id="109" name="Google Shape;109;p18"/>
          <p:cNvCxnSpPr/>
          <p:nvPr/>
        </p:nvCxnSpPr>
        <p:spPr>
          <a:xfrm>
            <a:off x="601700" y="681326"/>
            <a:ext cx="3806700" cy="0"/>
          </a:xfrm>
          <a:prstGeom prst="straightConnector1">
            <a:avLst/>
          </a:prstGeom>
          <a:noFill/>
          <a:ln w="76200" cap="flat" cmpd="sng">
            <a:solidFill>
              <a:schemeClr val="lt1"/>
            </a:solidFill>
            <a:prstDash val="solid"/>
            <a:round/>
            <a:headEnd type="none" w="med" len="med"/>
            <a:tailEnd type="none" w="med" len="med"/>
          </a:ln>
        </p:spPr>
      </p:cxnSp>
      <p:sp>
        <p:nvSpPr>
          <p:cNvPr id="110" name="Google Shape;110;p18"/>
          <p:cNvSpPr txBox="1"/>
          <p:nvPr/>
        </p:nvSpPr>
        <p:spPr>
          <a:xfrm>
            <a:off x="1049300" y="3173399"/>
            <a:ext cx="9525900" cy="3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300" b="1" dirty="0">
                <a:solidFill>
                  <a:schemeClr val="lt1"/>
                </a:solidFill>
                <a:latin typeface="Lexend"/>
                <a:ea typeface="Lexend"/>
                <a:cs typeface="Lexend"/>
                <a:sym typeface="Lexend"/>
              </a:rPr>
              <a:t>Special</a:t>
            </a:r>
            <a:endParaRPr sz="9300" b="1" dirty="0">
              <a:solidFill>
                <a:schemeClr val="lt1"/>
              </a:solidFill>
              <a:latin typeface="Lexend"/>
              <a:ea typeface="Lexend"/>
              <a:cs typeface="Lexend"/>
              <a:sym typeface="Lexend"/>
            </a:endParaRPr>
          </a:p>
          <a:p>
            <a:pPr marL="0" lvl="0" indent="0" algn="l" rtl="0">
              <a:spcBef>
                <a:spcPts val="0"/>
              </a:spcBef>
              <a:spcAft>
                <a:spcPts val="0"/>
              </a:spcAft>
              <a:buNone/>
            </a:pPr>
            <a:r>
              <a:rPr lang="es" sz="9300" b="1" dirty="0">
                <a:solidFill>
                  <a:schemeClr val="lt1"/>
                </a:solidFill>
                <a:latin typeface="Lexend"/>
                <a:ea typeface="Lexend"/>
                <a:cs typeface="Lexend"/>
                <a:sym typeface="Lexend"/>
              </a:rPr>
              <a:t>Services.</a:t>
            </a:r>
            <a:endParaRPr sz="9300" b="1" dirty="0">
              <a:solidFill>
                <a:schemeClr val="lt1"/>
              </a:solidFill>
              <a:latin typeface="Lexend"/>
              <a:ea typeface="Lexend"/>
              <a:cs typeface="Lexend"/>
              <a:sym typeface="Lexend"/>
            </a:endParaRPr>
          </a:p>
        </p:txBody>
      </p:sp>
      <p:grpSp>
        <p:nvGrpSpPr>
          <p:cNvPr id="111" name="Google Shape;111;p18"/>
          <p:cNvGrpSpPr/>
          <p:nvPr/>
        </p:nvGrpSpPr>
        <p:grpSpPr>
          <a:xfrm>
            <a:off x="601700" y="9375746"/>
            <a:ext cx="9788950" cy="147004"/>
            <a:chOff x="633500" y="9432521"/>
            <a:chExt cx="9788950" cy="147004"/>
          </a:xfrm>
        </p:grpSpPr>
        <p:sp>
          <p:nvSpPr>
            <p:cNvPr id="112" name="Google Shape;112;p18"/>
            <p:cNvSpPr txBox="1"/>
            <p:nvPr/>
          </p:nvSpPr>
          <p:spPr>
            <a:xfrm>
              <a:off x="7929150" y="9432525"/>
              <a:ext cx="24933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113" name="Google Shape;113;p18"/>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Special Services.</a:t>
              </a:r>
              <a:endParaRPr sz="1000">
                <a:solidFill>
                  <a:srgbClr val="FFFFFF"/>
                </a:solidFill>
                <a:latin typeface="Archivo"/>
                <a:ea typeface="Archivo"/>
                <a:cs typeface="Archivo"/>
                <a:sym typeface="Archivo"/>
              </a:endParaRPr>
            </a:p>
          </p:txBody>
        </p:sp>
      </p:grpSp>
      <p:sp>
        <p:nvSpPr>
          <p:cNvPr id="114" name="Google Shape;114;p18"/>
          <p:cNvSpPr/>
          <p:nvPr/>
        </p:nvSpPr>
        <p:spPr>
          <a:xfrm>
            <a:off x="10247287" y="1056907"/>
            <a:ext cx="423600" cy="423600"/>
          </a:xfrm>
          <a:prstGeom prst="ellipse">
            <a:avLst/>
          </a:prstGeom>
          <a:solidFill>
            <a:schemeClr val="dk1"/>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 name="Google Shape;115;p18"/>
          <p:cNvSpPr/>
          <p:nvPr/>
        </p:nvSpPr>
        <p:spPr>
          <a:xfrm>
            <a:off x="11139924" y="3456495"/>
            <a:ext cx="423600" cy="423600"/>
          </a:xfrm>
          <a:prstGeom prst="ellipse">
            <a:avLst/>
          </a:prstGeom>
          <a:solidFill>
            <a:schemeClr val="dk1"/>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 name="Google Shape;116;p18"/>
          <p:cNvSpPr/>
          <p:nvPr/>
        </p:nvSpPr>
        <p:spPr>
          <a:xfrm>
            <a:off x="11090399" y="5856082"/>
            <a:ext cx="423600" cy="423600"/>
          </a:xfrm>
          <a:prstGeom prst="ellipse">
            <a:avLst/>
          </a:prstGeom>
          <a:solidFill>
            <a:schemeClr val="dk1"/>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 name="Google Shape;117;p18"/>
          <p:cNvSpPr/>
          <p:nvPr/>
        </p:nvSpPr>
        <p:spPr>
          <a:xfrm>
            <a:off x="9975124" y="8326207"/>
            <a:ext cx="423600" cy="423600"/>
          </a:xfrm>
          <a:prstGeom prst="ellipse">
            <a:avLst/>
          </a:prstGeom>
          <a:solidFill>
            <a:schemeClr val="dk1"/>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 name="Google Shape;118;p18"/>
          <p:cNvSpPr txBox="1"/>
          <p:nvPr/>
        </p:nvSpPr>
        <p:spPr>
          <a:xfrm>
            <a:off x="11032825" y="745350"/>
            <a:ext cx="5026500" cy="1169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3200">
                <a:solidFill>
                  <a:schemeClr val="lt1"/>
                </a:solidFill>
                <a:latin typeface="Lexend ExtraLight"/>
                <a:ea typeface="Lexend ExtraLight"/>
                <a:cs typeface="Lexend ExtraLight"/>
                <a:sym typeface="Lexend ExtraLight"/>
              </a:rPr>
              <a:t>Transport of machinery and special vehicles.</a:t>
            </a:r>
            <a:endParaRPr sz="3200">
              <a:solidFill>
                <a:schemeClr val="lt1"/>
              </a:solidFill>
              <a:latin typeface="Lexend ExtraLight"/>
              <a:ea typeface="Lexend ExtraLight"/>
              <a:cs typeface="Lexend ExtraLight"/>
              <a:sym typeface="Lexend ExtraLight"/>
            </a:endParaRPr>
          </a:p>
        </p:txBody>
      </p:sp>
      <p:sp>
        <p:nvSpPr>
          <p:cNvPr id="119" name="Google Shape;119;p18"/>
          <p:cNvSpPr txBox="1"/>
          <p:nvPr/>
        </p:nvSpPr>
        <p:spPr>
          <a:xfrm>
            <a:off x="11885824" y="3068000"/>
            <a:ext cx="4406700" cy="1169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3200">
                <a:solidFill>
                  <a:schemeClr val="lt1"/>
                </a:solidFill>
                <a:latin typeface="Lexend ExtraLight"/>
                <a:ea typeface="Lexend ExtraLight"/>
                <a:cs typeface="Lexend ExtraLight"/>
                <a:sym typeface="Lexend ExtraLight"/>
              </a:rPr>
              <a:t>Special packaging and packings.</a:t>
            </a:r>
            <a:endParaRPr sz="3000">
              <a:solidFill>
                <a:srgbClr val="FFFFFF"/>
              </a:solidFill>
              <a:latin typeface="Lexend Medium"/>
              <a:ea typeface="Lexend Medium"/>
              <a:cs typeface="Lexend Medium"/>
              <a:sym typeface="Lexend Medium"/>
            </a:endParaRPr>
          </a:p>
        </p:txBody>
      </p:sp>
      <p:sp>
        <p:nvSpPr>
          <p:cNvPr id="120" name="Google Shape;120;p18"/>
          <p:cNvSpPr txBox="1"/>
          <p:nvPr/>
        </p:nvSpPr>
        <p:spPr>
          <a:xfrm>
            <a:off x="11836298" y="5467575"/>
            <a:ext cx="4920000" cy="1169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3200">
                <a:solidFill>
                  <a:schemeClr val="lt1"/>
                </a:solidFill>
                <a:latin typeface="Lexend ExtraLight"/>
                <a:ea typeface="Lexend ExtraLight"/>
                <a:cs typeface="Lexend ExtraLight"/>
                <a:sym typeface="Lexend ExtraLight"/>
              </a:rPr>
              <a:t>Break Bulk cargo operations.</a:t>
            </a:r>
            <a:endParaRPr sz="3300">
              <a:solidFill>
                <a:srgbClr val="FFFFFF"/>
              </a:solidFill>
              <a:latin typeface="Lexend Medium"/>
              <a:ea typeface="Lexend Medium"/>
              <a:cs typeface="Lexend Medium"/>
              <a:sym typeface="Lexend Medium"/>
            </a:endParaRPr>
          </a:p>
        </p:txBody>
      </p:sp>
      <p:sp>
        <p:nvSpPr>
          <p:cNvPr id="121" name="Google Shape;121;p18"/>
          <p:cNvSpPr txBox="1"/>
          <p:nvPr/>
        </p:nvSpPr>
        <p:spPr>
          <a:xfrm>
            <a:off x="10670875" y="8199450"/>
            <a:ext cx="5750400" cy="67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3200">
                <a:solidFill>
                  <a:schemeClr val="lt1"/>
                </a:solidFill>
                <a:latin typeface="Lexend ExtraLight"/>
                <a:ea typeface="Lexend ExtraLight"/>
                <a:cs typeface="Lexend ExtraLight"/>
                <a:sym typeface="Lexend ExtraLight"/>
              </a:rPr>
              <a:t>Transport of live animals.</a:t>
            </a:r>
            <a:endParaRPr sz="3200">
              <a:solidFill>
                <a:schemeClr val="lt1"/>
              </a:solidFill>
              <a:latin typeface="Lexend ExtraLight"/>
              <a:ea typeface="Lexend ExtraLight"/>
              <a:cs typeface="Lexend ExtraLight"/>
              <a:sym typeface="Lexend ExtraLight"/>
            </a:endParaRPr>
          </a:p>
        </p:txBody>
      </p:sp>
      <p:pic>
        <p:nvPicPr>
          <p:cNvPr id="122" name="Google Shape;122;p18"/>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3">
            <a:alphaModFix/>
          </a:blip>
          <a:srcRect t="5721" b="10010"/>
          <a:stretch/>
        </p:blipFill>
        <p:spPr>
          <a:xfrm>
            <a:off x="0" y="0"/>
            <a:ext cx="18288000" cy="10287000"/>
          </a:xfrm>
          <a:prstGeom prst="rect">
            <a:avLst/>
          </a:prstGeom>
          <a:noFill/>
          <a:ln>
            <a:noFill/>
          </a:ln>
        </p:spPr>
      </p:pic>
      <p:sp>
        <p:nvSpPr>
          <p:cNvPr id="128" name="Google Shape;128;p19"/>
          <p:cNvSpPr txBox="1"/>
          <p:nvPr/>
        </p:nvSpPr>
        <p:spPr>
          <a:xfrm>
            <a:off x="601700" y="3762000"/>
            <a:ext cx="10579200" cy="5963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YATCH</a:t>
            </a: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TRANSPORT.</a:t>
            </a:r>
            <a:endParaRPr sz="10300">
              <a:solidFill>
                <a:schemeClr val="lt1"/>
              </a:solidFill>
              <a:latin typeface="Lexend Black"/>
              <a:ea typeface="Lexend Black"/>
              <a:cs typeface="Lexend Black"/>
              <a:sym typeface="Lexend Black"/>
            </a:endParaRPr>
          </a:p>
        </p:txBody>
      </p:sp>
      <p:cxnSp>
        <p:nvCxnSpPr>
          <p:cNvPr id="129" name="Google Shape;129;p19"/>
          <p:cNvCxnSpPr/>
          <p:nvPr/>
        </p:nvCxnSpPr>
        <p:spPr>
          <a:xfrm>
            <a:off x="946375" y="4780600"/>
            <a:ext cx="3806700" cy="0"/>
          </a:xfrm>
          <a:prstGeom prst="straightConnector1">
            <a:avLst/>
          </a:prstGeom>
          <a:noFill/>
          <a:ln w="76200" cap="flat" cmpd="sng">
            <a:solidFill>
              <a:schemeClr val="lt1"/>
            </a:solidFill>
            <a:prstDash val="solid"/>
            <a:round/>
            <a:headEnd type="none" w="med" len="med"/>
            <a:tailEnd type="none" w="med" len="med"/>
          </a:ln>
        </p:spPr>
      </p:cxnSp>
      <p:sp>
        <p:nvSpPr>
          <p:cNvPr id="130" name="Google Shape;130;p19"/>
          <p:cNvSpPr txBox="1"/>
          <p:nvPr/>
        </p:nvSpPr>
        <p:spPr>
          <a:xfrm>
            <a:off x="7852950" y="9375750"/>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pic>
        <p:nvPicPr>
          <p:cNvPr id="131" name="Google Shape;131;p19"/>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9762384" y="4149962"/>
            <a:ext cx="2291877" cy="2291880"/>
          </a:xfrm>
          <a:prstGeom prst="rect">
            <a:avLst/>
          </a:prstGeom>
          <a:noFill/>
          <a:ln>
            <a:noFill/>
          </a:ln>
        </p:spPr>
      </p:pic>
      <p:pic>
        <p:nvPicPr>
          <p:cNvPr id="137" name="Google Shape;137;p20"/>
          <p:cNvPicPr preferRelativeResize="0"/>
          <p:nvPr/>
        </p:nvPicPr>
        <p:blipFill rotWithShape="1">
          <a:blip r:embed="rId4">
            <a:alphaModFix/>
          </a:blip>
          <a:srcRect l="26414" t="10897" r="28656" b="12250"/>
          <a:stretch/>
        </p:blipFill>
        <p:spPr>
          <a:xfrm>
            <a:off x="5742550" y="3961025"/>
            <a:ext cx="2726676" cy="2623401"/>
          </a:xfrm>
          <a:prstGeom prst="rect">
            <a:avLst/>
          </a:prstGeom>
          <a:noFill/>
          <a:ln>
            <a:noFill/>
          </a:ln>
        </p:spPr>
      </p:pic>
      <p:sp>
        <p:nvSpPr>
          <p:cNvPr id="138" name="Google Shape;138;p20"/>
          <p:cNvSpPr txBox="1"/>
          <p:nvPr/>
        </p:nvSpPr>
        <p:spPr>
          <a:xfrm>
            <a:off x="8662881" y="4767213"/>
            <a:ext cx="44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6000" b="1">
                <a:solidFill>
                  <a:schemeClr val="lt1"/>
                </a:solidFill>
                <a:latin typeface="Impact"/>
                <a:ea typeface="Impact"/>
                <a:cs typeface="Impact"/>
                <a:sym typeface="Impact"/>
              </a:rPr>
              <a:t>+</a:t>
            </a:r>
            <a:endParaRPr sz="6000" b="1">
              <a:solidFill>
                <a:schemeClr val="lt1"/>
              </a:solidFill>
              <a:latin typeface="Impact"/>
              <a:ea typeface="Impact"/>
              <a:cs typeface="Impact"/>
              <a:sym typeface="Impact"/>
            </a:endParaRPr>
          </a:p>
        </p:txBody>
      </p:sp>
      <p:sp>
        <p:nvSpPr>
          <p:cNvPr id="139" name="Google Shape;139;p20"/>
          <p:cNvSpPr/>
          <p:nvPr/>
        </p:nvSpPr>
        <p:spPr>
          <a:xfrm>
            <a:off x="-125" y="0"/>
            <a:ext cx="18288000" cy="10287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0" name="Google Shape;140;p20"/>
          <p:cNvPicPr preferRelativeResize="0"/>
          <p:nvPr/>
        </p:nvPicPr>
        <p:blipFill>
          <a:blip r:embed="rId5">
            <a:alphaModFix amt="32000"/>
          </a:blip>
          <a:stretch>
            <a:fillRect/>
          </a:stretch>
        </p:blipFill>
        <p:spPr>
          <a:xfrm>
            <a:off x="2" y="0"/>
            <a:ext cx="18288000" cy="10286998"/>
          </a:xfrm>
          <a:prstGeom prst="rect">
            <a:avLst/>
          </a:prstGeom>
          <a:noFill/>
          <a:ln>
            <a:noFill/>
          </a:ln>
        </p:spPr>
      </p:pic>
      <p:cxnSp>
        <p:nvCxnSpPr>
          <p:cNvPr id="141" name="Google Shape;141;p20"/>
          <p:cNvCxnSpPr/>
          <p:nvPr/>
        </p:nvCxnSpPr>
        <p:spPr>
          <a:xfrm>
            <a:off x="601700" y="3269850"/>
            <a:ext cx="0" cy="3747300"/>
          </a:xfrm>
          <a:prstGeom prst="straightConnector1">
            <a:avLst/>
          </a:prstGeom>
          <a:noFill/>
          <a:ln w="76200" cap="flat" cmpd="sng">
            <a:solidFill>
              <a:schemeClr val="lt1"/>
            </a:solidFill>
            <a:prstDash val="solid"/>
            <a:round/>
            <a:headEnd type="none" w="med" len="med"/>
            <a:tailEnd type="none" w="med" len="med"/>
          </a:ln>
        </p:spPr>
      </p:cxnSp>
      <p:grpSp>
        <p:nvGrpSpPr>
          <p:cNvPr id="142" name="Google Shape;142;p20"/>
          <p:cNvGrpSpPr/>
          <p:nvPr/>
        </p:nvGrpSpPr>
        <p:grpSpPr>
          <a:xfrm>
            <a:off x="601700" y="9375746"/>
            <a:ext cx="10058875" cy="147004"/>
            <a:chOff x="633500" y="9432521"/>
            <a:chExt cx="10058875" cy="147004"/>
          </a:xfrm>
        </p:grpSpPr>
        <p:sp>
          <p:nvSpPr>
            <p:cNvPr id="143" name="Google Shape;143;p20"/>
            <p:cNvSpPr txBox="1"/>
            <p:nvPr/>
          </p:nvSpPr>
          <p:spPr>
            <a:xfrm>
              <a:off x="7965675" y="9432525"/>
              <a:ext cx="27267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sp>
          <p:nvSpPr>
            <p:cNvPr id="144" name="Google Shape;144;p20"/>
            <p:cNvSpPr txBox="1"/>
            <p:nvPr/>
          </p:nvSpPr>
          <p:spPr>
            <a:xfrm>
              <a:off x="633500" y="9432521"/>
              <a:ext cx="1449300" cy="147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s" sz="1000">
                  <a:solidFill>
                    <a:srgbClr val="FFFFFF"/>
                  </a:solidFill>
                  <a:latin typeface="Lexend ExtraLight"/>
                  <a:ea typeface="Lexend ExtraLight"/>
                  <a:cs typeface="Lexend ExtraLight"/>
                  <a:sym typeface="Lexend ExtraLight"/>
                </a:rPr>
                <a:t>Yatch Transport</a:t>
              </a:r>
              <a:endParaRPr sz="1000">
                <a:solidFill>
                  <a:srgbClr val="FFFFFF"/>
                </a:solidFill>
                <a:latin typeface="Archivo"/>
                <a:ea typeface="Archivo"/>
                <a:cs typeface="Archivo"/>
                <a:sym typeface="Archivo"/>
              </a:endParaRPr>
            </a:p>
          </p:txBody>
        </p:sp>
      </p:grpSp>
      <p:sp>
        <p:nvSpPr>
          <p:cNvPr id="145" name="Google Shape;145;p20"/>
          <p:cNvSpPr txBox="1"/>
          <p:nvPr/>
        </p:nvSpPr>
        <p:spPr>
          <a:xfrm>
            <a:off x="1030925" y="3901338"/>
            <a:ext cx="16583400" cy="24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solidFill>
                  <a:srgbClr val="43BDAF"/>
                </a:solidFill>
                <a:latin typeface="Lexend ExtraLight"/>
                <a:ea typeface="Lexend ExtraLight"/>
                <a:cs typeface="Lexend ExtraLight"/>
                <a:sym typeface="Lexend ExtraLight"/>
              </a:rPr>
              <a:t>Since 2015, Repremar Logistics has managed the logistics of more than 100 yachts and sailboats with origins/destinations in Europe, Brazil, the United States, and Uruguay.</a:t>
            </a:r>
            <a:r>
              <a:rPr lang="es" sz="3300">
                <a:solidFill>
                  <a:schemeClr val="lt1"/>
                </a:solidFill>
                <a:latin typeface="Lexend ExtraLight"/>
                <a:ea typeface="Lexend ExtraLight"/>
                <a:cs typeface="Lexend ExtraLight"/>
                <a:sym typeface="Lexend ExtraLight"/>
              </a:rPr>
              <a:t> With more than 10 years of experience, we consider this service as one of our pillars regarding project cargoes.</a:t>
            </a:r>
            <a:endParaRPr sz="4800">
              <a:solidFill>
                <a:schemeClr val="lt1"/>
              </a:solidFill>
              <a:latin typeface="Lexend Light"/>
              <a:ea typeface="Lexend Light"/>
              <a:cs typeface="Lexend Light"/>
              <a:sym typeface="Lexend Light"/>
            </a:endParaRPr>
          </a:p>
        </p:txBody>
      </p:sp>
      <p:pic>
        <p:nvPicPr>
          <p:cNvPr id="146" name="Google Shape;146;p20"/>
          <p:cNvPicPr preferRelativeResize="0"/>
          <p:nvPr/>
        </p:nvPicPr>
        <p:blipFill>
          <a:blip r:embed="rId6">
            <a:alphaModFix/>
          </a:blip>
          <a:stretch>
            <a:fillRect/>
          </a:stretch>
        </p:blipFill>
        <p:spPr>
          <a:xfrm>
            <a:off x="16575750" y="352600"/>
            <a:ext cx="1110548" cy="878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BDAF"/>
        </a:solidFill>
        <a:effectLst/>
      </p:bgPr>
    </p:bg>
    <p:spTree>
      <p:nvGrpSpPr>
        <p:cNvPr id="1" name="Shape 150"/>
        <p:cNvGrpSpPr/>
        <p:nvPr/>
      </p:nvGrpSpPr>
      <p:grpSpPr>
        <a:xfrm>
          <a:off x="0" y="0"/>
          <a:ext cx="0" cy="0"/>
          <a:chOff x="0" y="0"/>
          <a:chExt cx="0" cy="0"/>
        </a:xfrm>
      </p:grpSpPr>
      <p:pic>
        <p:nvPicPr>
          <p:cNvPr id="151" name="Google Shape;151;p21"/>
          <p:cNvPicPr preferRelativeResize="0"/>
          <p:nvPr/>
        </p:nvPicPr>
        <p:blipFill rotWithShape="1">
          <a:blip r:embed="rId3">
            <a:alphaModFix/>
          </a:blip>
          <a:srcRect l="350" r="-349" b="15923"/>
          <a:stretch/>
        </p:blipFill>
        <p:spPr>
          <a:xfrm>
            <a:off x="0" y="-875"/>
            <a:ext cx="18345226" cy="10287001"/>
          </a:xfrm>
          <a:prstGeom prst="rect">
            <a:avLst/>
          </a:prstGeom>
          <a:noFill/>
          <a:ln>
            <a:noFill/>
          </a:ln>
        </p:spPr>
      </p:pic>
      <p:sp>
        <p:nvSpPr>
          <p:cNvPr id="152" name="Google Shape;152;p21"/>
          <p:cNvSpPr txBox="1"/>
          <p:nvPr/>
        </p:nvSpPr>
        <p:spPr>
          <a:xfrm>
            <a:off x="601700" y="3546100"/>
            <a:ext cx="11988900" cy="59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UN PEACE</a:t>
            </a:r>
            <a:endParaRPr sz="10300">
              <a:solidFill>
                <a:schemeClr val="lt1"/>
              </a:solidFill>
              <a:latin typeface="Lexend Black"/>
              <a:ea typeface="Lexend Black"/>
              <a:cs typeface="Lexend Black"/>
              <a:sym typeface="Lexend Black"/>
            </a:endParaRPr>
          </a:p>
          <a:p>
            <a:pPr marL="0" lvl="0" indent="0" algn="l" rtl="0">
              <a:spcBef>
                <a:spcPts val="0"/>
              </a:spcBef>
              <a:spcAft>
                <a:spcPts val="0"/>
              </a:spcAft>
              <a:buClr>
                <a:schemeClr val="dk1"/>
              </a:buClr>
              <a:buSzPts val="1100"/>
              <a:buFont typeface="Arial"/>
              <a:buNone/>
            </a:pPr>
            <a:r>
              <a:rPr lang="es" sz="10300">
                <a:solidFill>
                  <a:schemeClr val="lt1"/>
                </a:solidFill>
                <a:latin typeface="Lexend Black"/>
                <a:ea typeface="Lexend Black"/>
                <a:cs typeface="Lexend Black"/>
                <a:sym typeface="Lexend Black"/>
              </a:rPr>
              <a:t>MISSIONS.</a:t>
            </a:r>
            <a:endParaRPr sz="10300">
              <a:solidFill>
                <a:schemeClr val="lt1"/>
              </a:solidFill>
              <a:latin typeface="Lexend Black"/>
              <a:ea typeface="Lexend Black"/>
              <a:cs typeface="Lexend Black"/>
              <a:sym typeface="Lexend Black"/>
            </a:endParaRPr>
          </a:p>
        </p:txBody>
      </p:sp>
      <p:cxnSp>
        <p:nvCxnSpPr>
          <p:cNvPr id="153" name="Google Shape;153;p21"/>
          <p:cNvCxnSpPr/>
          <p:nvPr/>
        </p:nvCxnSpPr>
        <p:spPr>
          <a:xfrm>
            <a:off x="832075" y="4844100"/>
            <a:ext cx="3806700" cy="0"/>
          </a:xfrm>
          <a:prstGeom prst="straightConnector1">
            <a:avLst/>
          </a:prstGeom>
          <a:noFill/>
          <a:ln w="76200" cap="flat" cmpd="sng">
            <a:solidFill>
              <a:schemeClr val="lt1"/>
            </a:solidFill>
            <a:prstDash val="solid"/>
            <a:round/>
            <a:headEnd type="none" w="med" len="med"/>
            <a:tailEnd type="none" w="med" len="med"/>
          </a:ln>
        </p:spPr>
      </p:cxnSp>
      <p:sp>
        <p:nvSpPr>
          <p:cNvPr id="154" name="Google Shape;154;p21"/>
          <p:cNvSpPr txBox="1"/>
          <p:nvPr/>
        </p:nvSpPr>
        <p:spPr>
          <a:xfrm>
            <a:off x="7852950" y="9375750"/>
            <a:ext cx="2582100" cy="14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s" sz="1000">
                <a:solidFill>
                  <a:schemeClr val="lt1"/>
                </a:solidFill>
                <a:latin typeface="Lexend ExtraLight"/>
                <a:ea typeface="Lexend ExtraLight"/>
                <a:cs typeface="Lexend ExtraLight"/>
                <a:sym typeface="Lexend ExtraLight"/>
              </a:rPr>
              <a:t>Repremar Logistics | </a:t>
            </a:r>
            <a:r>
              <a:rPr lang="es" sz="1000" b="1">
                <a:solidFill>
                  <a:schemeClr val="lt1"/>
                </a:solidFill>
                <a:latin typeface="Lexend"/>
                <a:ea typeface="Lexend"/>
                <a:cs typeface="Lexend"/>
                <a:sym typeface="Lexend"/>
              </a:rPr>
              <a:t>Repremar Group</a:t>
            </a:r>
            <a:r>
              <a:rPr lang="es" sz="1000">
                <a:solidFill>
                  <a:schemeClr val="lt1"/>
                </a:solidFill>
                <a:latin typeface="Archivo"/>
                <a:ea typeface="Archivo"/>
                <a:cs typeface="Archivo"/>
                <a:sym typeface="Archivo"/>
              </a:rPr>
              <a:t> </a:t>
            </a:r>
            <a:endParaRPr sz="1000">
              <a:solidFill>
                <a:schemeClr val="lt1"/>
              </a:solidFill>
              <a:latin typeface="Archivo"/>
              <a:ea typeface="Archivo"/>
              <a:cs typeface="Archivo"/>
              <a:sym typeface="Archivo"/>
            </a:endParaRPr>
          </a:p>
          <a:p>
            <a:pPr marL="0" lvl="0" indent="0" algn="ctr" rtl="0">
              <a:lnSpc>
                <a:spcPct val="115000"/>
              </a:lnSpc>
              <a:spcBef>
                <a:spcPts val="0"/>
              </a:spcBef>
              <a:spcAft>
                <a:spcPts val="0"/>
              </a:spcAft>
              <a:buNone/>
            </a:pPr>
            <a:endParaRPr sz="1000">
              <a:solidFill>
                <a:srgbClr val="FFFFFF"/>
              </a:solidFill>
              <a:latin typeface="Lexend ExtraLight"/>
              <a:ea typeface="Lexend ExtraLight"/>
              <a:cs typeface="Lexend ExtraLight"/>
              <a:sym typeface="Lexend ExtraLight"/>
            </a:endParaRPr>
          </a:p>
        </p:txBody>
      </p:sp>
      <p:pic>
        <p:nvPicPr>
          <p:cNvPr id="155" name="Google Shape;155;p21"/>
          <p:cNvPicPr preferRelativeResize="0"/>
          <p:nvPr/>
        </p:nvPicPr>
        <p:blipFill>
          <a:blip r:embed="rId4">
            <a:alphaModFix/>
          </a:blip>
          <a:stretch>
            <a:fillRect/>
          </a:stretch>
        </p:blipFill>
        <p:spPr>
          <a:xfrm>
            <a:off x="16575750" y="352600"/>
            <a:ext cx="1110548" cy="8789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718</Words>
  <Application>Microsoft Macintosh PowerPoint</Application>
  <PresentationFormat>Personalizado</PresentationFormat>
  <Paragraphs>103</Paragraphs>
  <Slides>23</Slides>
  <Notes>23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Lexend Black</vt:lpstr>
      <vt:lpstr>Lexend Medium</vt:lpstr>
      <vt:lpstr>Manrope Medium</vt:lpstr>
      <vt:lpstr>Lexend ExtraLight</vt:lpstr>
      <vt:lpstr>Lexend Light</vt:lpstr>
      <vt:lpstr>Arial</vt:lpstr>
      <vt:lpstr>Lexend</vt:lpstr>
      <vt:lpstr>Impact</vt:lpstr>
      <vt:lpstr>Archivo</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Nicolás Aversa</cp:lastModifiedBy>
  <cp:revision>1</cp:revision>
  <dcterms:modified xsi:type="dcterms:W3CDTF">2024-08-27T13:21:53Z</dcterms:modified>
</cp:coreProperties>
</file>